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1F_5C832CED.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23"/>
  </p:notesMasterIdLst>
  <p:sldIdLst>
    <p:sldId id="258" r:id="rId4"/>
    <p:sldId id="304" r:id="rId5"/>
    <p:sldId id="305" r:id="rId6"/>
    <p:sldId id="306" r:id="rId7"/>
    <p:sldId id="307" r:id="rId8"/>
    <p:sldId id="308" r:id="rId9"/>
    <p:sldId id="309" r:id="rId10"/>
    <p:sldId id="310" r:id="rId11"/>
    <p:sldId id="312" r:id="rId12"/>
    <p:sldId id="297" r:id="rId13"/>
    <p:sldId id="302" r:id="rId14"/>
    <p:sldId id="260" r:id="rId15"/>
    <p:sldId id="261" r:id="rId16"/>
    <p:sldId id="256" r:id="rId17"/>
    <p:sldId id="287" r:id="rId18"/>
    <p:sldId id="291" r:id="rId19"/>
    <p:sldId id="301" r:id="rId20"/>
    <p:sldId id="273"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320840-B88C-E0D6-C7B3-F7DF5A687F3B}" name="Collins, John P." initials="" userId="S::jc5966@cumc.columbia.edu::c113227b-1e01-446b-a684-a38b23522b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4" autoAdjust="0"/>
    <p:restoredTop sz="84152" autoAdjust="0"/>
  </p:normalViewPr>
  <p:slideViewPr>
    <p:cSldViewPr snapToGrid="0" showGuides="1">
      <p:cViewPr varScale="1">
        <p:scale>
          <a:sx n="70" d="100"/>
          <a:sy n="70" d="100"/>
        </p:scale>
        <p:origin x="869" y="77"/>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yandan\Documents\RPip%20documents\verification%20report\VirCapSeq%20BacCapSeq\Initial%20NICD%204%20method%20comparison_results_30042024_AN_0805202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Sheet3!$E$1</c:f>
              <c:strCache>
                <c:ptCount val="1"/>
                <c:pt idx="0">
                  <c:v>VirCapSeq</c:v>
                </c:pt>
              </c:strCache>
            </c:strRef>
          </c:tx>
          <c:spPr>
            <a:solidFill>
              <a:schemeClr val="accent3"/>
            </a:solidFill>
            <a:ln>
              <a:noFill/>
            </a:ln>
            <a:effectLst/>
          </c:spPr>
          <c:invertIfNegative val="0"/>
          <c:cat>
            <c:strRef>
              <c:f>Sheet3!$D$2:$D$8</c:f>
              <c:strCache>
                <c:ptCount val="7"/>
                <c:pt idx="0">
                  <c:v>H7N1</c:v>
                </c:pt>
                <c:pt idx="1">
                  <c:v>H7N7</c:v>
                </c:pt>
                <c:pt idx="2">
                  <c:v>H11N2</c:v>
                </c:pt>
                <c:pt idx="3">
                  <c:v>H4N8</c:v>
                </c:pt>
                <c:pt idx="4">
                  <c:v>H5N1</c:v>
                </c:pt>
                <c:pt idx="5">
                  <c:v>H6N2</c:v>
                </c:pt>
                <c:pt idx="6">
                  <c:v>H3N6</c:v>
                </c:pt>
              </c:strCache>
            </c:strRef>
          </c:cat>
          <c:val>
            <c:numRef>
              <c:f>Sheet3!$E$2:$E$8</c:f>
              <c:numCache>
                <c:formatCode>General</c:formatCode>
                <c:ptCount val="7"/>
                <c:pt idx="0">
                  <c:v>100</c:v>
                </c:pt>
                <c:pt idx="1">
                  <c:v>100</c:v>
                </c:pt>
                <c:pt idx="2">
                  <c:v>97</c:v>
                </c:pt>
                <c:pt idx="3">
                  <c:v>90</c:v>
                </c:pt>
                <c:pt idx="4">
                  <c:v>100</c:v>
                </c:pt>
                <c:pt idx="5">
                  <c:v>100</c:v>
                </c:pt>
                <c:pt idx="6">
                  <c:v>100</c:v>
                </c:pt>
              </c:numCache>
            </c:numRef>
          </c:val>
          <c:extLst>
            <c:ext xmlns:c16="http://schemas.microsoft.com/office/drawing/2014/chart" uri="{C3380CC4-5D6E-409C-BE32-E72D297353CC}">
              <c16:uniqueId val="{00000000-B401-4DA9-945D-33CE226562C3}"/>
            </c:ext>
          </c:extLst>
        </c:ser>
        <c:dLbls>
          <c:showLegendKey val="0"/>
          <c:showVal val="0"/>
          <c:showCatName val="0"/>
          <c:showSerName val="0"/>
          <c:showPercent val="0"/>
          <c:showBubbleSize val="0"/>
        </c:dLbls>
        <c:gapWidth val="150"/>
        <c:axId val="539522896"/>
        <c:axId val="539529456"/>
      </c:barChart>
      <c:catAx>
        <c:axId val="53952289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ZA" sz="1800">
                    <a:latin typeface="+mn-lt"/>
                  </a:rPr>
                  <a:t>Avian Influenza subtypes</a:t>
                </a:r>
              </a:p>
            </c:rich>
          </c:tx>
          <c:layout>
            <c:manualLayout>
              <c:xMode val="edge"/>
              <c:yMode val="edge"/>
              <c:x val="0.33581272393313338"/>
              <c:y val="0.92003194640453301"/>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mj-lt"/>
                <a:ea typeface="+mn-ea"/>
                <a:cs typeface="+mn-cs"/>
              </a:defRPr>
            </a:pPr>
            <a:endParaRPr lang="en-US"/>
          </a:p>
        </c:txPr>
        <c:crossAx val="539529456"/>
        <c:crosses val="autoZero"/>
        <c:auto val="1"/>
        <c:lblAlgn val="ctr"/>
        <c:lblOffset val="100"/>
        <c:noMultiLvlLbl val="0"/>
      </c:catAx>
      <c:valAx>
        <c:axId val="53952945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ZA" sz="1800">
                    <a:latin typeface="+mn-lt"/>
                  </a:rPr>
                  <a:t>Genome coverage %</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j-lt"/>
                <a:ea typeface="+mn-ea"/>
                <a:cs typeface="+mn-cs"/>
              </a:defRPr>
            </a:pPr>
            <a:endParaRPr lang="en-US"/>
          </a:p>
        </c:txPr>
        <c:crossAx val="539522896"/>
        <c:crosses val="autoZero"/>
        <c:crossBetween val="between"/>
      </c:valAx>
      <c:spPr>
        <a:noFill/>
        <a:ln>
          <a:noFill/>
        </a:ln>
        <a:effectLst/>
      </c:spPr>
    </c:plotArea>
    <c:plotVisOnly val="1"/>
    <c:dispBlanksAs val="gap"/>
    <c:showDLblsOverMax val="0"/>
  </c:chart>
  <c:spPr>
    <a:noFill/>
    <a:ln>
      <a:noFill/>
    </a:ln>
    <a:effectLst/>
  </c:spPr>
  <c:txPr>
    <a:bodyPr/>
    <a:lstStyle/>
    <a:p>
      <a:pPr>
        <a:defRPr sz="1600">
          <a:solidFill>
            <a:schemeClr val="tx1"/>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1F_5C832CED.xml><?xml version="1.0" encoding="utf-8"?>
<p188:cmLst xmlns:a="http://schemas.openxmlformats.org/drawingml/2006/main" xmlns:r="http://schemas.openxmlformats.org/officeDocument/2006/relationships" xmlns:p188="http://schemas.microsoft.com/office/powerpoint/2018/8/main">
  <p188:cm id="{75FA2A16-A4DC-1242-A669-281BFB6589EB}" authorId="{C1320840-B88C-E0D6-C7B3-F7DF5A687F3B}" created="2024-05-17T20:45:46.735">
    <pc:sldMkLst xmlns:pc="http://schemas.microsoft.com/office/powerpoint/2013/main/command">
      <pc:docMk/>
      <pc:sldMk cId="718080548" sldId="274"/>
    </pc:sldMkLst>
    <p188:txBody>
      <a:bodyPr/>
      <a:lstStyle/>
      <a:p>
        <a:r>
          <a:rPr lang="en-US"/>
          <a:t>Let me know if there are other cases you’d like to investigate like this, or if you’d rather results be presented as summaries of data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218D1-DC3A-405E-9C26-F41373487064}" type="datetimeFigureOut">
              <a:rPr lang="en-ZA" smtClean="0"/>
              <a:t>2025/09/11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20D91-242D-49C1-B59E-23749BA37C4F}" type="slidenum">
              <a:rPr lang="en-ZA" smtClean="0"/>
              <a:t>‹#›</a:t>
            </a:fld>
            <a:endParaRPr lang="en-ZA"/>
          </a:p>
        </p:txBody>
      </p:sp>
    </p:spTree>
    <p:extLst>
      <p:ext uri="{BB962C8B-B14F-4D97-AF65-F5344CB8AC3E}">
        <p14:creationId xmlns:p14="http://schemas.microsoft.com/office/powerpoint/2010/main" val="1921534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75943-8682-4FFF-8CF8-13F6663D53D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34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20D91-242D-49C1-B59E-23749BA37C4F}" type="slidenum">
              <a:rPr lang="en-ZA" smtClean="0"/>
              <a:t>15</a:t>
            </a:fld>
            <a:endParaRPr lang="en-ZA"/>
          </a:p>
        </p:txBody>
      </p:sp>
    </p:spTree>
    <p:extLst>
      <p:ext uri="{BB962C8B-B14F-4D97-AF65-F5344CB8AC3E}">
        <p14:creationId xmlns:p14="http://schemas.microsoft.com/office/powerpoint/2010/main" val="3135823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20D91-242D-49C1-B59E-23749BA37C4F}" type="slidenum">
              <a:rPr lang="en-ZA" smtClean="0"/>
              <a:t>16</a:t>
            </a:fld>
            <a:endParaRPr lang="en-ZA"/>
          </a:p>
        </p:txBody>
      </p:sp>
    </p:spTree>
    <p:extLst>
      <p:ext uri="{BB962C8B-B14F-4D97-AF65-F5344CB8AC3E}">
        <p14:creationId xmlns:p14="http://schemas.microsoft.com/office/powerpoint/2010/main" val="73446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20D91-242D-49C1-B59E-23749BA37C4F}" type="slidenum">
              <a:rPr lang="en-ZA" smtClean="0"/>
              <a:t>17</a:t>
            </a:fld>
            <a:endParaRPr lang="en-ZA"/>
          </a:p>
        </p:txBody>
      </p:sp>
    </p:spTree>
    <p:extLst>
      <p:ext uri="{BB962C8B-B14F-4D97-AF65-F5344CB8AC3E}">
        <p14:creationId xmlns:p14="http://schemas.microsoft.com/office/powerpoint/2010/main" val="185792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1120D91-242D-49C1-B59E-23749BA37C4F}" type="slidenum">
              <a:rPr lang="en-ZA" smtClean="0"/>
              <a:t>18</a:t>
            </a:fld>
            <a:endParaRPr lang="en-ZA"/>
          </a:p>
        </p:txBody>
      </p:sp>
    </p:spTree>
    <p:extLst>
      <p:ext uri="{BB962C8B-B14F-4D97-AF65-F5344CB8AC3E}">
        <p14:creationId xmlns:p14="http://schemas.microsoft.com/office/powerpoint/2010/main" val="103505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AF79EE-49F4-441C-9F16-86F43E1E3D02}"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4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75943-8682-4FFF-8CF8-13F6663D53D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6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1120D91-242D-49C1-B59E-23749BA37C4F}" type="slidenum">
              <a:rPr lang="en-ZA" smtClean="0"/>
              <a:t>5</a:t>
            </a:fld>
            <a:endParaRPr lang="en-ZA"/>
          </a:p>
        </p:txBody>
      </p:sp>
    </p:spTree>
    <p:extLst>
      <p:ext uri="{BB962C8B-B14F-4D97-AF65-F5344CB8AC3E}">
        <p14:creationId xmlns:p14="http://schemas.microsoft.com/office/powerpoint/2010/main" val="376704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51056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675943-8682-4FFF-8CF8-13F6663D53D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6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Additionally, the use of </a:t>
            </a:r>
            <a:r>
              <a:rPr lang="en-ZA" sz="1200" kern="1200" dirty="0" err="1" smtClean="0">
                <a:solidFill>
                  <a:schemeClr val="tx1"/>
                </a:solidFill>
                <a:effectLst/>
                <a:latin typeface="+mn-lt"/>
                <a:ea typeface="+mn-ea"/>
                <a:cs typeface="+mn-cs"/>
              </a:rPr>
              <a:t>Metagenomic</a:t>
            </a:r>
            <a:r>
              <a:rPr lang="en-ZA" sz="1200" kern="1200" dirty="0" smtClean="0">
                <a:solidFill>
                  <a:schemeClr val="tx1"/>
                </a:solidFill>
                <a:effectLst/>
                <a:latin typeface="+mn-lt"/>
                <a:ea typeface="+mn-ea"/>
                <a:cs typeface="+mn-cs"/>
              </a:rPr>
              <a:t> Next-Generation Sequencing (</a:t>
            </a:r>
            <a:r>
              <a:rPr lang="en-ZA" sz="1200" kern="1200" dirty="0" err="1" smtClean="0">
                <a:solidFill>
                  <a:schemeClr val="tx1"/>
                </a:solidFill>
                <a:effectLst/>
                <a:latin typeface="+mn-lt"/>
                <a:ea typeface="+mn-ea"/>
                <a:cs typeface="+mn-cs"/>
              </a:rPr>
              <a:t>mNGS</a:t>
            </a:r>
            <a:r>
              <a:rPr lang="en-ZA" sz="1200" kern="1200" dirty="0" smtClean="0">
                <a:solidFill>
                  <a:schemeClr val="tx1"/>
                </a:solidFill>
                <a:effectLst/>
                <a:latin typeface="+mn-lt"/>
                <a:ea typeface="+mn-ea"/>
                <a:cs typeface="+mn-cs"/>
              </a:rPr>
              <a:t>) can be used, which facilitates hypothesis-free sequencing of all nucleic acids in a sample. But one needs to consider that the detection of microorganisms by </a:t>
            </a:r>
            <a:r>
              <a:rPr lang="en-ZA" sz="1200" kern="1200" dirty="0" err="1" smtClean="0">
                <a:solidFill>
                  <a:schemeClr val="tx1"/>
                </a:solidFill>
                <a:effectLst/>
                <a:latin typeface="+mn-lt"/>
                <a:ea typeface="+mn-ea"/>
                <a:cs typeface="+mn-cs"/>
              </a:rPr>
              <a:t>metagenomic</a:t>
            </a:r>
            <a:r>
              <a:rPr lang="en-ZA" sz="1200" kern="1200" dirty="0" smtClean="0">
                <a:solidFill>
                  <a:schemeClr val="tx1"/>
                </a:solidFill>
                <a:effectLst/>
                <a:latin typeface="+mn-lt"/>
                <a:ea typeface="+mn-ea"/>
                <a:cs typeface="+mn-cs"/>
              </a:rPr>
              <a:t> sequencing comes with the challenge of proving their existence but not their pathogenicity because it is difficult to distinguish normal microbiota, contamination, or pathogens.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Hypothesis-free sequencing is </a:t>
            </a:r>
            <a:r>
              <a:rPr lang="en-US" dirty="0" smtClean="0"/>
              <a:t>a broad genomics technique that analyzes all genetic material in a sample to identify unknown DNA or RNA sequences without a prior hypothesis about what to expect</a:t>
            </a:r>
            <a:r>
              <a:rPr lang="en-US" sz="1200" b="0" i="0" kern="1200" dirty="0" smtClean="0">
                <a:solidFill>
                  <a:schemeClr val="tx1"/>
                </a:solidFill>
                <a:effectLst/>
                <a:latin typeface="+mn-lt"/>
                <a:ea typeface="+mn-ea"/>
                <a:cs typeface="+mn-cs"/>
              </a:rPr>
              <a:t>.</a:t>
            </a:r>
            <a:endParaRPr lang="en-ZA" dirty="0"/>
          </a:p>
        </p:txBody>
      </p:sp>
      <p:sp>
        <p:nvSpPr>
          <p:cNvPr id="4" name="Slide Number Placeholder 3"/>
          <p:cNvSpPr>
            <a:spLocks noGrp="1"/>
          </p:cNvSpPr>
          <p:nvPr>
            <p:ph type="sldNum" sz="quarter" idx="10"/>
          </p:nvPr>
        </p:nvSpPr>
        <p:spPr/>
        <p:txBody>
          <a:bodyPr/>
          <a:lstStyle/>
          <a:p>
            <a:fld id="{51120D91-242D-49C1-B59E-23749BA37C4F}" type="slidenum">
              <a:rPr lang="en-ZA" smtClean="0"/>
              <a:t>10</a:t>
            </a:fld>
            <a:endParaRPr lang="en-ZA"/>
          </a:p>
        </p:txBody>
      </p:sp>
    </p:spTree>
    <p:extLst>
      <p:ext uri="{BB962C8B-B14F-4D97-AF65-F5344CB8AC3E}">
        <p14:creationId xmlns:p14="http://schemas.microsoft.com/office/powerpoint/2010/main" val="331142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VirCapSeq</a:t>
            </a:r>
            <a:r>
              <a:rPr lang="en-US" sz="1200" kern="1200" dirty="0" smtClean="0">
                <a:solidFill>
                  <a:schemeClr val="tx1"/>
                </a:solidFill>
                <a:effectLst/>
                <a:latin typeface="+mn-lt"/>
                <a:ea typeface="+mn-ea"/>
                <a:cs typeface="+mn-cs"/>
              </a:rPr>
              <a:t>-VERT is a positive-selection capture sequencing method composed of ~1M biotinylated probes covering all viral taxa known to infect vertebrates. </a:t>
            </a:r>
            <a:endParaRPr lang="en-Z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It’s technology is designed to “capture” all viral genomes, reducing the signal-to-noise ratio and resulting in a 1,000-fold higher sensitivity compared to unbiased sequencing methods. </a:t>
            </a:r>
            <a:endParaRPr lang="en-Z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panel of oligonucleotide probes covers all sequences published in </a:t>
            </a:r>
            <a:r>
              <a:rPr lang="en-US" sz="1200" kern="1200" dirty="0" err="1" smtClean="0">
                <a:solidFill>
                  <a:schemeClr val="tx1"/>
                </a:solidFill>
                <a:effectLst/>
                <a:latin typeface="+mn-lt"/>
                <a:ea typeface="+mn-ea"/>
                <a:cs typeface="+mn-cs"/>
              </a:rPr>
              <a:t>Genbank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RefSeq</a:t>
            </a:r>
            <a:r>
              <a:rPr lang="en-US" sz="1200" kern="1200" dirty="0" smtClean="0">
                <a:solidFill>
                  <a:schemeClr val="tx1"/>
                </a:solidFill>
                <a:effectLst/>
                <a:latin typeface="+mn-lt"/>
                <a:ea typeface="+mn-ea"/>
                <a:cs typeface="+mn-cs"/>
              </a:rPr>
              <a:t>, GISAID. (Additionally, it was updated in May 2021 to include probes for newly reported sequence entries, including the novel SARS-CoV-2 virus.) </a:t>
            </a:r>
            <a:endParaRPr lang="en-Z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It has received clinical validation for the analysis of blood and respiratory samples, CSF, and organ tissues however it has also demonstrated powerful results on other sample types including urine, stool, and wastewater. As well as shown to be used in other countries as shown in the publications below.</a:t>
            </a:r>
            <a:endParaRPr lang="en-ZA"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Data analysis can be conducted using a streamlines </a:t>
            </a:r>
            <a:r>
              <a:rPr lang="en-ZA" sz="1200" kern="1200" dirty="0" smtClean="0">
                <a:solidFill>
                  <a:schemeClr val="tx1"/>
                </a:solidFill>
                <a:effectLst/>
                <a:latin typeface="+mn-lt"/>
                <a:ea typeface="+mn-ea"/>
                <a:cs typeface="+mn-cs"/>
              </a:rPr>
              <a:t>bioinformatics pipeline called The Rapid Identification of Microbes (RIM) which will be discussed in a few slides. </a:t>
            </a:r>
          </a:p>
          <a:p>
            <a:endParaRPr lang="en-ZA" dirty="0"/>
          </a:p>
        </p:txBody>
      </p:sp>
      <p:sp>
        <p:nvSpPr>
          <p:cNvPr id="4" name="Slide Number Placeholder 3"/>
          <p:cNvSpPr>
            <a:spLocks noGrp="1"/>
          </p:cNvSpPr>
          <p:nvPr>
            <p:ph type="sldNum" sz="quarter" idx="10"/>
          </p:nvPr>
        </p:nvSpPr>
        <p:spPr/>
        <p:txBody>
          <a:bodyPr/>
          <a:lstStyle/>
          <a:p>
            <a:fld id="{51120D91-242D-49C1-B59E-23749BA37C4F}" type="slidenum">
              <a:rPr lang="en-ZA" smtClean="0"/>
              <a:t>12</a:t>
            </a:fld>
            <a:endParaRPr lang="en-ZA"/>
          </a:p>
        </p:txBody>
      </p:sp>
    </p:spTree>
    <p:extLst>
      <p:ext uri="{BB962C8B-B14F-4D97-AF65-F5344CB8AC3E}">
        <p14:creationId xmlns:p14="http://schemas.microsoft.com/office/powerpoint/2010/main" val="898732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key feature of the </a:t>
            </a:r>
            <a:r>
              <a:rPr lang="en-US" sz="1200" kern="1200" dirty="0" err="1" smtClean="0">
                <a:solidFill>
                  <a:schemeClr val="tx1"/>
                </a:solidFill>
                <a:effectLst/>
                <a:latin typeface="+mn-lt"/>
                <a:ea typeface="+mn-ea"/>
                <a:cs typeface="+mn-cs"/>
              </a:rPr>
              <a:t>VirCapSeq</a:t>
            </a:r>
            <a:r>
              <a:rPr lang="en-US" sz="1200" kern="1200" dirty="0" smtClean="0">
                <a:solidFill>
                  <a:schemeClr val="tx1"/>
                </a:solidFill>
                <a:effectLst/>
                <a:latin typeface="+mn-lt"/>
                <a:ea typeface="+mn-ea"/>
                <a:cs typeface="+mn-cs"/>
              </a:rPr>
              <a:t> protocol is when the hybridization occurs between the </a:t>
            </a:r>
            <a:r>
              <a:rPr lang="en-US" sz="1200" kern="1200" dirty="0" err="1" smtClean="0">
                <a:solidFill>
                  <a:schemeClr val="tx1"/>
                </a:solidFill>
                <a:effectLst/>
                <a:latin typeface="+mn-lt"/>
                <a:ea typeface="+mn-ea"/>
                <a:cs typeface="+mn-cs"/>
              </a:rPr>
              <a:t>Vircapseq</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biotylated</a:t>
            </a:r>
            <a:r>
              <a:rPr lang="en-US" sz="1200" kern="1200" dirty="0" smtClean="0">
                <a:solidFill>
                  <a:schemeClr val="tx1"/>
                </a:solidFill>
                <a:effectLst/>
                <a:latin typeface="+mn-lt"/>
                <a:ea typeface="+mn-ea"/>
                <a:cs typeface="+mn-cs"/>
              </a:rPr>
              <a:t> probes and the prepared libraries allowing your target viral genomes to be captured. Now this probe is conjugated through </a:t>
            </a:r>
            <a:r>
              <a:rPr lang="en-US" sz="1200" kern="1200" dirty="0" err="1" smtClean="0">
                <a:solidFill>
                  <a:schemeClr val="tx1"/>
                </a:solidFill>
                <a:effectLst/>
                <a:latin typeface="+mn-lt"/>
                <a:ea typeface="+mn-ea"/>
                <a:cs typeface="+mn-cs"/>
              </a:rPr>
              <a:t>streptavidine</a:t>
            </a:r>
            <a:r>
              <a:rPr lang="en-US" sz="1200" kern="1200" dirty="0" smtClean="0">
                <a:solidFill>
                  <a:schemeClr val="tx1"/>
                </a:solidFill>
                <a:effectLst/>
                <a:latin typeface="+mn-lt"/>
                <a:ea typeface="+mn-ea"/>
                <a:cs typeface="+mn-cs"/>
              </a:rPr>
              <a:t> to magnetic beads which essentially enhances capturing during the wash step by using a magnet to pull down your beads that contain your target libraries by washing off </a:t>
            </a:r>
            <a:r>
              <a:rPr lang="en-ZA" sz="1200" kern="1200" dirty="0" smtClean="0">
                <a:solidFill>
                  <a:schemeClr val="tx1"/>
                </a:solidFill>
                <a:effectLst/>
                <a:latin typeface="+mn-lt"/>
                <a:ea typeface="+mn-ea"/>
                <a:cs typeface="+mn-cs"/>
              </a:rPr>
              <a:t>host and bacterial noise </a:t>
            </a:r>
            <a:r>
              <a:rPr lang="en-US" sz="1200" kern="1200" dirty="0" smtClean="0">
                <a:solidFill>
                  <a:schemeClr val="tx1"/>
                </a:solidFill>
                <a:effectLst/>
                <a:latin typeface="+mn-lt"/>
                <a:ea typeface="+mn-ea"/>
                <a:cs typeface="+mn-cs"/>
              </a:rPr>
              <a:t>during the wash step. </a:t>
            </a:r>
            <a:endParaRPr lang="en-ZA"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Your captured libraries are then amplified and prepared for sequencing on a </a:t>
            </a:r>
            <a:r>
              <a:rPr lang="en-US" sz="1200" kern="1200" dirty="0" err="1" smtClean="0">
                <a:solidFill>
                  <a:schemeClr val="tx1"/>
                </a:solidFill>
                <a:effectLst/>
                <a:latin typeface="+mn-lt"/>
                <a:ea typeface="+mn-ea"/>
                <a:cs typeface="+mn-cs"/>
              </a:rPr>
              <a:t>nextseq</a:t>
            </a:r>
            <a:r>
              <a:rPr lang="en-US" sz="1200" kern="1200" dirty="0" smtClean="0">
                <a:solidFill>
                  <a:schemeClr val="tx1"/>
                </a:solidFill>
                <a:effectLst/>
                <a:latin typeface="+mn-lt"/>
                <a:ea typeface="+mn-ea"/>
                <a:cs typeface="+mn-cs"/>
              </a:rPr>
              <a:t> 1000/2000, aiming to </a:t>
            </a:r>
            <a:r>
              <a:rPr lang="en-ZA" sz="1200" kern="1200" dirty="0" smtClean="0">
                <a:solidFill>
                  <a:schemeClr val="tx1"/>
                </a:solidFill>
                <a:effectLst/>
                <a:latin typeface="+mn-lt"/>
                <a:ea typeface="+mn-ea"/>
                <a:cs typeface="+mn-cs"/>
              </a:rPr>
              <a:t>target range a range of 10 million raw reads per sample. The final output</a:t>
            </a:r>
            <a:r>
              <a:rPr lang="en-US" sz="1200" kern="1200" dirty="0" smtClean="0">
                <a:solidFill>
                  <a:schemeClr val="tx1"/>
                </a:solidFill>
                <a:effectLst/>
                <a:latin typeface="+mn-lt"/>
                <a:ea typeface="+mn-ea"/>
                <a:cs typeface="+mn-cs"/>
              </a:rPr>
              <a:t> results in </a:t>
            </a:r>
            <a:r>
              <a:rPr lang="en-US" sz="1200" kern="1200" dirty="0" err="1" smtClean="0">
                <a:solidFill>
                  <a:schemeClr val="tx1"/>
                </a:solidFill>
                <a:effectLst/>
                <a:latin typeface="+mn-lt"/>
                <a:ea typeface="+mn-ea"/>
                <a:cs typeface="+mn-cs"/>
              </a:rPr>
              <a:t>fastQ</a:t>
            </a:r>
            <a:r>
              <a:rPr lang="en-US" sz="1200" kern="1200" dirty="0" smtClean="0">
                <a:solidFill>
                  <a:schemeClr val="tx1"/>
                </a:solidFill>
                <a:effectLst/>
                <a:latin typeface="+mn-lt"/>
                <a:ea typeface="+mn-ea"/>
                <a:cs typeface="+mn-cs"/>
              </a:rPr>
              <a:t> files that are ready to be analyzed, and these can be </a:t>
            </a:r>
            <a:r>
              <a:rPr lang="en-US" sz="1200" kern="1200" dirty="0" err="1" smtClean="0">
                <a:solidFill>
                  <a:schemeClr val="tx1"/>
                </a:solidFill>
                <a:effectLst/>
                <a:latin typeface="+mn-lt"/>
                <a:ea typeface="+mn-ea"/>
                <a:cs typeface="+mn-cs"/>
              </a:rPr>
              <a:t>analysed</a:t>
            </a:r>
            <a:r>
              <a:rPr lang="en-US" sz="1200" kern="1200" dirty="0" smtClean="0">
                <a:solidFill>
                  <a:schemeClr val="tx1"/>
                </a:solidFill>
                <a:effectLst/>
                <a:latin typeface="+mn-lt"/>
                <a:ea typeface="+mn-ea"/>
                <a:cs typeface="+mn-cs"/>
              </a:rPr>
              <a:t> on any bioinformatics pipeline.</a:t>
            </a:r>
            <a:endParaRPr lang="en-ZA"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51120D91-242D-49C1-B59E-23749BA37C4F}" type="slidenum">
              <a:rPr lang="en-ZA" smtClean="0"/>
              <a:t>13</a:t>
            </a:fld>
            <a:endParaRPr lang="en-ZA"/>
          </a:p>
        </p:txBody>
      </p:sp>
    </p:spTree>
    <p:extLst>
      <p:ext uri="{BB962C8B-B14F-4D97-AF65-F5344CB8AC3E}">
        <p14:creationId xmlns:p14="http://schemas.microsoft.com/office/powerpoint/2010/main" val="973608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1120D91-242D-49C1-B59E-23749BA37C4F}" type="slidenum">
              <a:rPr lang="en-ZA" smtClean="0"/>
              <a:t>14</a:t>
            </a:fld>
            <a:endParaRPr lang="en-ZA"/>
          </a:p>
        </p:txBody>
      </p:sp>
    </p:spTree>
    <p:extLst>
      <p:ext uri="{BB962C8B-B14F-4D97-AF65-F5344CB8AC3E}">
        <p14:creationId xmlns:p14="http://schemas.microsoft.com/office/powerpoint/2010/main" val="296946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85827F35-8BF6-45D8-A5FC-D11896901FE5}" type="datetimeFigureOut">
              <a:rPr lang="en-ZA" smtClean="0"/>
              <a:t>2025/09/11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283880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85827F35-8BF6-45D8-A5FC-D11896901FE5}" type="datetimeFigureOut">
              <a:rPr lang="en-ZA" smtClean="0"/>
              <a:t>2025/09/11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3715191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85827F35-8BF6-45D8-A5FC-D11896901FE5}" type="datetimeFigureOut">
              <a:rPr lang="en-ZA" smtClean="0"/>
              <a:t>2025/09/11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2328551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58129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583507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865857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24609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45720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340928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4572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0440773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45720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453412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81138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85827F35-8BF6-45D8-A5FC-D11896901FE5}" type="datetimeFigureOut">
              <a:rPr lang="en-ZA" smtClean="0"/>
              <a:t>2025/09/11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519765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45720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942760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955414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4572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273597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1E7C1-54DA-ECAB-39E7-B2105B732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BEAEFF8-8F54-E457-5D3D-F0D8F29AA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B285DB1A-BAD5-811C-1E47-4827B569A5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4DD7C4C-984B-8123-E45F-E67CE58DD6E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B426AE0-36BA-EB5C-715E-CC899C373C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306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F561-2F8D-24EF-6F3B-F0EA13B7274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EDDEB2A-2EC5-6824-FD97-C18989D8FB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D49CAC0-1C04-34DC-26A5-805CEFD1D7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CC0926B-8B20-8B53-901D-024426065C3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A506098-B950-12B1-042B-EC21440B75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601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B922-2DCE-B044-55B0-31E5DCCEB5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A5D450A0-5FE4-28EF-7AE9-1B5F491A05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A2D787-DC3A-511E-DD4C-81888A0C6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7310F7-FA20-C54C-AAD4-D07ABA887A5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4C53A82-56EA-A30A-B48C-5B2F1C56E6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788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930B-E89E-69C7-CF99-B38A6AE5C19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812C968-17A3-93E7-B483-4484AF54FE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A6B775D-E6A9-93B9-16F5-CBCED6A849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B7C0A7D2-0F7C-6E67-42BB-9CC7437B0A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4DFBC06-F0BA-7ACB-8227-B12C211F9FD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E927723-D0C9-8748-D85C-0C268BE3B2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71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DD6F-E942-0886-853C-5147CBB03AA7}"/>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7BBA3F9-B88B-7A77-1F01-E875901B4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D780F2-5A25-0A6F-AD9A-85249DDFE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67581652-4D23-26F5-C557-D4FCBF65B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69087D-256F-CA1E-7183-6BBA9B350F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98CC2560-EDB4-957D-DEEB-C52C0A75D0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D796C0-1140-5960-83B3-7C5DE0E04C7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65AE215-50B0-CDB6-8D0C-0D1E5A706C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55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369B-F6F8-3E39-C0E5-76043AF07CA4}"/>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12E6799-9B0F-9E24-0D3F-D18057C0CE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FCD1B90-659E-4440-D49E-2F905DEC91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7506D591-343C-4E1B-2FE0-47FC6405A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293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78BFA-D341-2BA2-EFB6-6FA7F21E28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BB74458-FB38-DFEA-35A0-DAF5074158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47F6A28-F3FE-9C9D-9A46-B2AD302FF4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3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827F35-8BF6-45D8-A5FC-D11896901FE5}" type="datetimeFigureOut">
              <a:rPr lang="en-ZA" smtClean="0"/>
              <a:t>2025/09/11</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1761953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522A-53F5-6AAA-14CE-25E6F3923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B7BF76C4-86A2-D2FB-00B4-B5512A66B8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F304DFCC-DE4E-0937-D300-564720862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8BB8B-93AE-3C58-72D8-C359F09BF9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45B47FED-BEAD-59B0-ABB3-F09AFD53707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0B30539-55C5-3343-85D8-7A7CDA4D9F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601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3952-AF15-952E-02FE-F984DDECD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FDFDD9A5-61FD-28CF-0293-8733C403FC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A4B1F3BF-E845-C375-FABB-E57C80EC1F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32321-D0B8-6BD7-21E9-8035376F94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0F7DE6FD-F679-32AA-7D52-B4BA859D51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0DFFFB5-5C55-6EE6-B507-95B8744D7F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137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34D8C-8014-8DF0-90BC-F368F3787CD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1AF3D3E-68DC-A282-292C-B9CCA3D68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BF99790-344E-4B6B-55EB-A5220898927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EB4C47F-C5DB-31D2-2774-8FCD147EFFE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F636B51-DED1-3B85-9DCC-4DFE1722BA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684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AF49F-704B-7FD7-CE1E-7036F21DE0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5528011-99CE-8134-492C-6C852A9AFF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C843237-D110-E801-4F8C-C4DC367FA3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F73FA5D-BE54-2126-D7C8-239C8802FE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22C3540-CC9A-BC94-FC5F-355F0AF398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833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85827F35-8BF6-45D8-A5FC-D11896901FE5}" type="datetimeFigureOut">
              <a:rPr lang="en-ZA" smtClean="0"/>
              <a:t>2025/09/11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96951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85827F35-8BF6-45D8-A5FC-D11896901FE5}" type="datetimeFigureOut">
              <a:rPr lang="en-ZA" smtClean="0"/>
              <a:t>2025/09/11</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19365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85827F35-8BF6-45D8-A5FC-D11896901FE5}" type="datetimeFigureOut">
              <a:rPr lang="en-ZA" smtClean="0"/>
              <a:t>2025/09/11</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285506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827F35-8BF6-45D8-A5FC-D11896901FE5}" type="datetimeFigureOut">
              <a:rPr lang="en-ZA" smtClean="0"/>
              <a:t>2025/09/11</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28155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27F35-8BF6-45D8-A5FC-D11896901FE5}" type="datetimeFigureOut">
              <a:rPr lang="en-ZA" smtClean="0"/>
              <a:t>2025/09/11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1269034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827F35-8BF6-45D8-A5FC-D11896901FE5}" type="datetimeFigureOut">
              <a:rPr lang="en-ZA" smtClean="0"/>
              <a:t>2025/09/11</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39FF41C1-9739-4FBB-B665-CEEA1DE345D4}" type="slidenum">
              <a:rPr lang="en-ZA" smtClean="0"/>
              <a:t>‹#›</a:t>
            </a:fld>
            <a:endParaRPr lang="en-ZA"/>
          </a:p>
        </p:txBody>
      </p:sp>
    </p:spTree>
    <p:extLst>
      <p:ext uri="{BB962C8B-B14F-4D97-AF65-F5344CB8AC3E}">
        <p14:creationId xmlns:p14="http://schemas.microsoft.com/office/powerpoint/2010/main" val="3696920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27F35-8BF6-45D8-A5FC-D11896901FE5}" type="datetimeFigureOut">
              <a:rPr lang="en-ZA" smtClean="0"/>
              <a:t>2025/09/11</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F41C1-9739-4FBB-B665-CEEA1DE345D4}" type="slidenum">
              <a:rPr lang="en-ZA" smtClean="0"/>
              <a:t>‹#›</a:t>
            </a:fld>
            <a:endParaRPr lang="en-ZA"/>
          </a:p>
        </p:txBody>
      </p:sp>
    </p:spTree>
    <p:extLst>
      <p:ext uri="{BB962C8B-B14F-4D97-AF65-F5344CB8AC3E}">
        <p14:creationId xmlns:p14="http://schemas.microsoft.com/office/powerpoint/2010/main" val="374808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192400E-4B41-6B44-9C66-FDAFA42533A3}" type="datetimeFigureOut">
              <a:rPr lang="en-US" smtClean="0">
                <a:solidFill>
                  <a:prstClr val="black">
                    <a:tint val="75000"/>
                  </a:prstClr>
                </a:solidFill>
              </a:rPr>
              <a:pPr defTabSz="457200"/>
              <a:t>9/11/2025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643170E4-1D71-0049-AC81-907CB81A64D7}"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8750376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E2A82-BB37-C56B-1FEF-FD8FC130DB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3F331E4-DE94-8908-C600-68E016B244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066BEE3-DADF-5C30-ABE3-79517C699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2CA54028-4424-499D-8D7C-5A313512047A}" type="datetimeFigureOut">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2025/09/11</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389AA88-E33A-EB12-7423-BDEAD307FA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9C573C-280B-BE6B-EFAC-1BB39816E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D5E47C0-A013-42F5-933E-57D567DECEA8}" type="slidenum">
              <a:rPr kumimoji="0" lang="en-Z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3159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18/10/relationships/comments" Target="../comments/modernComment_11F_5C832CED.xml"/><Relationship Id="rId5"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0366" y="1378515"/>
            <a:ext cx="11435256" cy="4196277"/>
          </a:xfrm>
          <a:prstGeom prst="rect">
            <a:avLst/>
          </a:prstGeom>
          <a:noFill/>
        </p:spPr>
        <p:txBody>
          <a:bodyPr wrap="square" rtlCol="0">
            <a:spAutoFit/>
          </a:bodyPr>
          <a:lstStyle/>
          <a:p>
            <a:pPr algn="ctr" defTabSz="609585"/>
            <a:endParaRPr lang="en-ZA" sz="3200" i="1" dirty="0">
              <a:solidFill>
                <a:srgbClr val="212121"/>
              </a:solidFill>
              <a:latin typeface="Calibri" panose="020F0502020204030204" pitchFamily="34" charset="0"/>
            </a:endParaRPr>
          </a:p>
          <a:p>
            <a:pPr algn="ctr" defTabSz="609585"/>
            <a:r>
              <a:rPr lang="en-US" sz="3200" i="1" dirty="0">
                <a:solidFill>
                  <a:srgbClr val="212121"/>
                </a:solidFill>
                <a:latin typeface="Calibri" panose="020F0502020204030204" pitchFamily="34" charset="0"/>
              </a:rPr>
              <a:t>Introduction to target capture based sequencing methods for emerging pathogen detection </a:t>
            </a:r>
            <a:endParaRPr lang="en-US" sz="2400" b="1" dirty="0">
              <a:solidFill>
                <a:prstClr val="black">
                  <a:lumMod val="65000"/>
                  <a:lumOff val="35000"/>
                </a:prstClr>
              </a:solidFill>
              <a:latin typeface="Calibri"/>
            </a:endParaRPr>
          </a:p>
          <a:p>
            <a:pPr defTabSz="609585"/>
            <a:endParaRPr lang="en-US" sz="2400" b="1" dirty="0" smtClean="0">
              <a:solidFill>
                <a:prstClr val="black">
                  <a:lumMod val="65000"/>
                  <a:lumOff val="35000"/>
                </a:prstClr>
              </a:solidFill>
            </a:endParaRPr>
          </a:p>
          <a:p>
            <a:pPr defTabSz="609585"/>
            <a:r>
              <a:rPr lang="en-US" sz="2400" b="1" dirty="0" smtClean="0">
                <a:solidFill>
                  <a:prstClr val="black">
                    <a:lumMod val="65000"/>
                    <a:lumOff val="35000"/>
                  </a:prstClr>
                </a:solidFill>
              </a:rPr>
              <a:t>Ayanda </a:t>
            </a:r>
            <a:r>
              <a:rPr lang="en-US" sz="2400" b="1" dirty="0">
                <a:solidFill>
                  <a:prstClr val="black">
                    <a:lumMod val="65000"/>
                    <a:lumOff val="35000"/>
                  </a:prstClr>
                </a:solidFill>
              </a:rPr>
              <a:t>Nzimande</a:t>
            </a:r>
          </a:p>
          <a:p>
            <a:pPr defTabSz="609585"/>
            <a:r>
              <a:rPr lang="en-US" sz="2400" b="1" dirty="0">
                <a:solidFill>
                  <a:prstClr val="black">
                    <a:lumMod val="65000"/>
                    <a:lumOff val="35000"/>
                  </a:prstClr>
                </a:solidFill>
              </a:rPr>
              <a:t>Respiratory Virus Genomics </a:t>
            </a:r>
            <a:r>
              <a:rPr lang="en-US" sz="2400" b="1" dirty="0" smtClean="0">
                <a:solidFill>
                  <a:prstClr val="black">
                    <a:lumMod val="65000"/>
                    <a:lumOff val="35000"/>
                  </a:prstClr>
                </a:solidFill>
              </a:rPr>
              <a:t>Workshop</a:t>
            </a:r>
          </a:p>
          <a:p>
            <a:pPr defTabSz="609585"/>
            <a:r>
              <a:rPr lang="en-US" sz="2400" b="1" dirty="0" smtClean="0">
                <a:solidFill>
                  <a:prstClr val="black">
                    <a:lumMod val="65000"/>
                    <a:lumOff val="35000"/>
                  </a:prstClr>
                </a:solidFill>
                <a:latin typeface="Calibri"/>
              </a:rPr>
              <a:t>12 </a:t>
            </a:r>
            <a:r>
              <a:rPr lang="en-US" sz="2400" b="1" dirty="0" smtClean="0">
                <a:solidFill>
                  <a:prstClr val="black">
                    <a:lumMod val="65000"/>
                    <a:lumOff val="35000"/>
                  </a:prstClr>
                </a:solidFill>
                <a:latin typeface="Calibri"/>
              </a:rPr>
              <a:t>September 2025</a:t>
            </a:r>
            <a:endParaRPr lang="en-US" sz="2400" b="1" dirty="0">
              <a:solidFill>
                <a:prstClr val="black">
                  <a:lumMod val="65000"/>
                  <a:lumOff val="35000"/>
                </a:prstClr>
              </a:solidFill>
              <a:latin typeface="Calibri"/>
            </a:endParaRPr>
          </a:p>
          <a:p>
            <a:pPr defTabSz="609585"/>
            <a:endParaRPr lang="en-US" sz="1867" b="1" dirty="0" smtClean="0">
              <a:solidFill>
                <a:srgbClr val="A6CE39"/>
              </a:solidFill>
              <a:latin typeface="Calibri"/>
            </a:endParaRPr>
          </a:p>
          <a:p>
            <a:pPr defTabSz="609585"/>
            <a:r>
              <a:rPr lang="en-US" sz="1867" b="1" dirty="0" smtClean="0">
                <a:solidFill>
                  <a:srgbClr val="A6CE39"/>
                </a:solidFill>
                <a:latin typeface="Calibri"/>
              </a:rPr>
              <a:t>Centre </a:t>
            </a:r>
            <a:r>
              <a:rPr lang="en-US" sz="1867" b="1" dirty="0">
                <a:solidFill>
                  <a:srgbClr val="A6CE39"/>
                </a:solidFill>
                <a:latin typeface="Calibri"/>
              </a:rPr>
              <a:t>for Respiratory Diseases and Meningitis,</a:t>
            </a:r>
          </a:p>
          <a:p>
            <a:pPr defTabSz="609585"/>
            <a:r>
              <a:rPr lang="en-US" sz="1867" b="1" dirty="0">
                <a:solidFill>
                  <a:srgbClr val="A6CE39"/>
                </a:solidFill>
                <a:latin typeface="Calibri"/>
              </a:rPr>
              <a:t>National Institute for Communicable Diseases,</a:t>
            </a:r>
          </a:p>
          <a:p>
            <a:pPr defTabSz="609585"/>
            <a:r>
              <a:rPr lang="en-US" sz="1867" b="1" dirty="0">
                <a:solidFill>
                  <a:srgbClr val="A6CE39"/>
                </a:solidFill>
                <a:latin typeface="Calibri"/>
              </a:rPr>
              <a:t>A division of the National Health Laboratory Service</a:t>
            </a:r>
            <a:endParaRPr lang="en-US" sz="2667" b="1" dirty="0">
              <a:solidFill>
                <a:srgbClr val="A6CE39"/>
              </a:solidFill>
              <a:latin typeface="Calibri"/>
            </a:endParaRPr>
          </a:p>
        </p:txBody>
      </p:sp>
      <p:pic>
        <p:nvPicPr>
          <p:cNvPr id="3" name="Picture 2"/>
          <p:cNvPicPr>
            <a:picLocks noChangeAspect="1"/>
          </p:cNvPicPr>
          <p:nvPr/>
        </p:nvPicPr>
        <p:blipFill>
          <a:blip r:embed="rId4"/>
          <a:stretch>
            <a:fillRect/>
          </a:stretch>
        </p:blipFill>
        <p:spPr>
          <a:xfrm>
            <a:off x="3328416" y="5944124"/>
            <a:ext cx="2225522" cy="609045"/>
          </a:xfrm>
          <a:prstGeom prst="rect">
            <a:avLst/>
          </a:prstGeom>
        </p:spPr>
      </p:pic>
      <p:pic>
        <p:nvPicPr>
          <p:cNvPr id="2" name="Picture 1"/>
          <p:cNvPicPr>
            <a:picLocks noChangeAspect="1"/>
          </p:cNvPicPr>
          <p:nvPr/>
        </p:nvPicPr>
        <p:blipFill>
          <a:blip r:embed="rId5"/>
          <a:stretch>
            <a:fillRect/>
          </a:stretch>
        </p:blipFill>
        <p:spPr>
          <a:xfrm>
            <a:off x="5710937" y="5806440"/>
            <a:ext cx="3191464" cy="894121"/>
          </a:xfrm>
          <a:prstGeom prst="rect">
            <a:avLst/>
          </a:prstGeom>
        </p:spPr>
      </p:pic>
    </p:spTree>
    <p:extLst>
      <p:ext uri="{BB962C8B-B14F-4D97-AF65-F5344CB8AC3E}">
        <p14:creationId xmlns:p14="http://schemas.microsoft.com/office/powerpoint/2010/main" val="2425954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325324" y="660090"/>
            <a:ext cx="11300023" cy="6309420"/>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D0D0D"/>
                </a:solidFill>
              </a:rPr>
              <a:t>Accurate and rapid detection of infectious agents is crucial for outbreak response</a:t>
            </a:r>
          </a:p>
          <a:p>
            <a:endParaRPr lang="en-US" sz="2400" dirty="0">
              <a:solidFill>
                <a:srgbClr val="0D0D0D"/>
              </a:solidFill>
            </a:endParaRPr>
          </a:p>
          <a:p>
            <a:pPr marL="285750" indent="-285750">
              <a:buFont typeface="Arial" panose="020B0604020202020204" pitchFamily="34" charset="0"/>
              <a:buChar char="•"/>
            </a:pPr>
            <a:r>
              <a:rPr lang="en-US" sz="2400" dirty="0">
                <a:solidFill>
                  <a:srgbClr val="0D0D0D"/>
                </a:solidFill>
              </a:rPr>
              <a:t>SARS-CoV-2 pandemic highlighted the importance of unbiased identification and characterization of pathogens </a:t>
            </a:r>
          </a:p>
          <a:p>
            <a:endParaRPr lang="en-US" sz="2400" dirty="0">
              <a:solidFill>
                <a:srgbClr val="0D0D0D"/>
              </a:solidFill>
            </a:endParaRPr>
          </a:p>
          <a:p>
            <a:pPr marL="285750" indent="-285750">
              <a:buFont typeface="Arial" panose="020B0604020202020204" pitchFamily="34" charset="0"/>
              <a:buChar char="•"/>
            </a:pPr>
            <a:r>
              <a:rPr lang="en-US" sz="2400" dirty="0">
                <a:solidFill>
                  <a:srgbClr val="FF0000"/>
                </a:solidFill>
              </a:rPr>
              <a:t>Targeted multi-pathogen PCR</a:t>
            </a:r>
            <a:r>
              <a:rPr lang="en-US" sz="2400" dirty="0">
                <a:solidFill>
                  <a:srgbClr val="0D0D0D"/>
                </a:solidFill>
              </a:rPr>
              <a:t> methods widely used for the targeted detection of </a:t>
            </a:r>
            <a:r>
              <a:rPr lang="en-US" sz="2400" dirty="0" smtClean="0">
                <a:solidFill>
                  <a:srgbClr val="0D0D0D"/>
                </a:solidFill>
              </a:rPr>
              <a:t>known </a:t>
            </a:r>
            <a:r>
              <a:rPr lang="en-US" sz="2400" dirty="0">
                <a:solidFill>
                  <a:srgbClr val="0D0D0D"/>
                </a:solidFill>
              </a:rPr>
              <a:t>common pathogens </a:t>
            </a:r>
          </a:p>
          <a:p>
            <a:pPr marL="742950" lvl="1" indent="-285750">
              <a:buFont typeface="Arial" panose="020B0604020202020204" pitchFamily="34" charset="0"/>
              <a:buChar char="•"/>
            </a:pPr>
            <a:r>
              <a:rPr lang="en-US" sz="2400" dirty="0">
                <a:solidFill>
                  <a:srgbClr val="0D0D0D"/>
                </a:solidFill>
              </a:rPr>
              <a:t>High sensitivity and specificity </a:t>
            </a:r>
          </a:p>
          <a:p>
            <a:pPr marL="742950" lvl="1" indent="-285750">
              <a:buFont typeface="Arial" panose="020B0604020202020204" pitchFamily="34" charset="0"/>
              <a:buChar char="•"/>
            </a:pPr>
            <a:r>
              <a:rPr lang="en-US" sz="2400" dirty="0">
                <a:solidFill>
                  <a:srgbClr val="0D0D0D"/>
                </a:solidFill>
              </a:rPr>
              <a:t>Rapid identification of known pathogens</a:t>
            </a:r>
          </a:p>
          <a:p>
            <a:pPr marL="742950" lvl="1" indent="-285750">
              <a:buFont typeface="Arial" panose="020B0604020202020204" pitchFamily="34" charset="0"/>
              <a:buChar char="•"/>
            </a:pPr>
            <a:r>
              <a:rPr lang="en-US" sz="2400" dirty="0">
                <a:solidFill>
                  <a:srgbClr val="0D0D0D"/>
                </a:solidFill>
              </a:rPr>
              <a:t>Do not detect novel and emerging pathogens</a:t>
            </a:r>
          </a:p>
          <a:p>
            <a:endParaRPr lang="en-US" sz="2400" dirty="0">
              <a:solidFill>
                <a:srgbClr val="0D0D0D"/>
              </a:solidFill>
            </a:endParaRPr>
          </a:p>
          <a:p>
            <a:pPr marL="285750" indent="-285750">
              <a:buFont typeface="Arial" panose="020B0604020202020204" pitchFamily="34" charset="0"/>
              <a:buChar char="•"/>
            </a:pPr>
            <a:r>
              <a:rPr lang="en-US" sz="2400" dirty="0">
                <a:solidFill>
                  <a:srgbClr val="FF0000"/>
                </a:solidFill>
              </a:rPr>
              <a:t>Hybridization capture-based sequencing methods </a:t>
            </a:r>
            <a:r>
              <a:rPr lang="en-US" sz="2400" dirty="0"/>
              <a:t>can</a:t>
            </a:r>
            <a:r>
              <a:rPr lang="en-US" sz="2400" dirty="0">
                <a:solidFill>
                  <a:srgbClr val="FF0000"/>
                </a:solidFill>
              </a:rPr>
              <a:t> </a:t>
            </a:r>
            <a:r>
              <a:rPr lang="en-US" sz="2400" dirty="0">
                <a:solidFill>
                  <a:srgbClr val="0D0D0D"/>
                </a:solidFill>
              </a:rPr>
              <a:t>identify novel and emerging viruses by capturing and sequencing all viral sequences</a:t>
            </a:r>
            <a:endParaRPr lang="en-ZA" sz="2400" dirty="0"/>
          </a:p>
          <a:p>
            <a:pPr marL="285750" indent="-285750">
              <a:buFont typeface="Arial" panose="020B0604020202020204" pitchFamily="34" charset="0"/>
              <a:buChar char="•"/>
            </a:pPr>
            <a:endParaRPr lang="en-US" sz="2400" dirty="0">
              <a:solidFill>
                <a:srgbClr val="FF0000"/>
              </a:solidFill>
            </a:endParaRPr>
          </a:p>
          <a:p>
            <a:pPr marL="285750" indent="-285750">
              <a:buFont typeface="Arial" panose="020B0604020202020204" pitchFamily="34" charset="0"/>
              <a:buChar char="•"/>
            </a:pPr>
            <a:r>
              <a:rPr lang="en-US" sz="2400" dirty="0" err="1">
                <a:solidFill>
                  <a:srgbClr val="FF0000"/>
                </a:solidFill>
              </a:rPr>
              <a:t>Metagenomic</a:t>
            </a:r>
            <a:r>
              <a:rPr lang="en-US" sz="2400" dirty="0">
                <a:solidFill>
                  <a:srgbClr val="FF0000"/>
                </a:solidFill>
              </a:rPr>
              <a:t> Next-Generation Sequencing (</a:t>
            </a:r>
            <a:r>
              <a:rPr lang="en-US" sz="2400" dirty="0" err="1">
                <a:solidFill>
                  <a:srgbClr val="FF0000"/>
                </a:solidFill>
              </a:rPr>
              <a:t>mNGS</a:t>
            </a:r>
            <a:r>
              <a:rPr lang="en-US" sz="2400" dirty="0">
                <a:solidFill>
                  <a:srgbClr val="FF0000"/>
                </a:solidFill>
              </a:rPr>
              <a:t>) </a:t>
            </a:r>
            <a:r>
              <a:rPr lang="en-US" sz="2400" dirty="0">
                <a:solidFill>
                  <a:srgbClr val="0D0D0D"/>
                </a:solidFill>
              </a:rPr>
              <a:t>offers hypothesis-free sequencing of all nucleic acids in a sample, including pathogen genomes. </a:t>
            </a:r>
          </a:p>
          <a:p>
            <a:pPr marL="285750" indent="-285750">
              <a:buFont typeface="Arial" panose="020B0604020202020204" pitchFamily="34" charset="0"/>
              <a:buChar char="•"/>
            </a:pPr>
            <a:endParaRPr lang="en-US" sz="2000" dirty="0">
              <a:solidFill>
                <a:srgbClr val="0D0D0D"/>
              </a:solidFill>
            </a:endParaRPr>
          </a:p>
        </p:txBody>
      </p:sp>
      <p:sp>
        <p:nvSpPr>
          <p:cNvPr id="3" name="Rectangle 2"/>
          <p:cNvSpPr/>
          <p:nvPr/>
        </p:nvSpPr>
        <p:spPr>
          <a:xfrm>
            <a:off x="3989752" y="-170907"/>
            <a:ext cx="3039678" cy="769441"/>
          </a:xfrm>
          <a:prstGeom prst="rect">
            <a:avLst/>
          </a:prstGeom>
        </p:spPr>
        <p:txBody>
          <a:bodyPr wrap="none">
            <a:spAutoFit/>
          </a:bodyPr>
          <a:lstStyle/>
          <a:p>
            <a:r>
              <a:rPr lang="en-US" sz="4400" dirty="0"/>
              <a:t>Introduction</a:t>
            </a:r>
          </a:p>
        </p:txBody>
      </p:sp>
      <p:sp>
        <p:nvSpPr>
          <p:cNvPr id="4" name="TextBox 3"/>
          <p:cNvSpPr txBox="1"/>
          <p:nvPr/>
        </p:nvSpPr>
        <p:spPr>
          <a:xfrm>
            <a:off x="7040880" y="6581001"/>
            <a:ext cx="5151120" cy="276999"/>
          </a:xfrm>
          <a:prstGeom prst="rect">
            <a:avLst/>
          </a:prstGeom>
          <a:noFill/>
        </p:spPr>
        <p:txBody>
          <a:bodyPr wrap="square" rtlCol="0">
            <a:spAutoFit/>
          </a:bodyPr>
          <a:lstStyle/>
          <a:p>
            <a:r>
              <a:rPr lang="en-US" sz="1200">
                <a:solidFill>
                  <a:srgbClr val="0D0D0D"/>
                </a:solidFill>
              </a:rPr>
              <a:t>Knyazev et al., 2020; </a:t>
            </a:r>
            <a:r>
              <a:rPr lang="en-ZA" sz="1200"/>
              <a:t>Kapoor et al., 2024; Carbo et al., 2020; Williams et al., 2018</a:t>
            </a:r>
            <a:r>
              <a:rPr lang="en-US" sz="1200">
                <a:solidFill>
                  <a:srgbClr val="0D0D0D"/>
                </a:solidFill>
              </a:rPr>
              <a:t> </a:t>
            </a:r>
            <a:endParaRPr lang="en-ZA" sz="1200"/>
          </a:p>
        </p:txBody>
      </p:sp>
    </p:spTree>
    <p:extLst>
      <p:ext uri="{BB962C8B-B14F-4D97-AF65-F5344CB8AC3E}">
        <p14:creationId xmlns:p14="http://schemas.microsoft.com/office/powerpoint/2010/main" val="2330027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1284359" y="120183"/>
            <a:ext cx="9960289" cy="6830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t>Respiratory Pathogen ID/AMR enrichment panel (RPIP) </a:t>
            </a:r>
            <a:endParaRPr lang="en-ZA" sz="3200" b="1" dirty="0"/>
          </a:p>
        </p:txBody>
      </p:sp>
      <p:sp>
        <p:nvSpPr>
          <p:cNvPr id="6" name="Content Placeholder 9"/>
          <p:cNvSpPr txBox="1">
            <a:spLocks/>
          </p:cNvSpPr>
          <p:nvPr/>
        </p:nvSpPr>
        <p:spPr>
          <a:xfrm>
            <a:off x="420130" y="1136566"/>
            <a:ext cx="11380574" cy="499238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ZA" sz="2600" dirty="0" smtClean="0"/>
              <a:t>NGS -based respiratory pathogen enrichment kit that targets </a:t>
            </a:r>
            <a:r>
              <a:rPr lang="en-ZA" sz="2600" dirty="0" smtClean="0">
                <a:cs typeface="Arial" panose="020B0604020202020204" pitchFamily="34" charset="0"/>
              </a:rPr>
              <a:t>(</a:t>
            </a:r>
            <a:r>
              <a:rPr lang="en-US" sz="2600" dirty="0" smtClean="0">
                <a:cs typeface="Arial" panose="020B0604020202020204" pitchFamily="34" charset="0"/>
              </a:rPr>
              <a:t>180+ bacteria, 50+ fungi, and 40+ viruses)</a:t>
            </a:r>
            <a:r>
              <a:rPr lang="en-ZA" sz="2600" dirty="0" smtClean="0">
                <a:cs typeface="Arial" panose="020B0604020202020204" pitchFamily="34" charset="0"/>
              </a:rPr>
              <a:t> and 2000</a:t>
            </a:r>
            <a:r>
              <a:rPr lang="en-ZA" sz="2600" dirty="0" smtClean="0"/>
              <a:t> (AMR) markers in a single assay</a:t>
            </a:r>
          </a:p>
          <a:p>
            <a:pPr marL="0" indent="0">
              <a:buFont typeface="Arial" panose="020B0604020202020204" pitchFamily="34" charset="0"/>
              <a:buNone/>
            </a:pPr>
            <a:endParaRPr lang="en-ZA" sz="2600" dirty="0" smtClean="0"/>
          </a:p>
          <a:p>
            <a:pPr marL="0" indent="0">
              <a:buFont typeface="Arial" panose="020B0604020202020204" pitchFamily="34" charset="0"/>
              <a:buNone/>
            </a:pPr>
            <a:r>
              <a:rPr lang="en-ZA" sz="2600" dirty="0" smtClean="0"/>
              <a:t>Advantages</a:t>
            </a:r>
          </a:p>
          <a:p>
            <a:r>
              <a:rPr lang="en-ZA" sz="2600" dirty="0" smtClean="0"/>
              <a:t>De</a:t>
            </a:r>
            <a:r>
              <a:rPr lang="en-ZA" sz="2600" dirty="0" smtClean="0">
                <a:ea typeface="Calibri" panose="020F0502020204030204" pitchFamily="34" charset="0"/>
                <a:cs typeface="Arial" panose="020B0604020202020204" pitchFamily="34" charset="0"/>
              </a:rPr>
              <a:t>tection and subtyping of whole genomes of seasonal influenza A and B viruses, including 3 avian influenza subtypes (H5N1, H7N9 &amp; H9N2)</a:t>
            </a:r>
          </a:p>
          <a:p>
            <a:r>
              <a:rPr lang="en-ZA" sz="2600" dirty="0" smtClean="0">
                <a:ea typeface="Calibri" panose="020F0502020204030204" pitchFamily="34" charset="0"/>
                <a:cs typeface="Arial" panose="020B0604020202020204" pitchFamily="34" charset="0"/>
              </a:rPr>
              <a:t>Whole genome of SARS-CoV-2</a:t>
            </a:r>
          </a:p>
          <a:p>
            <a:r>
              <a:rPr lang="en-US" sz="2600" dirty="0" smtClean="0">
                <a:ea typeface="Calibri" panose="020F0502020204030204" pitchFamily="34" charset="0"/>
                <a:cs typeface="Arial" panose="020B0604020202020204" pitchFamily="34" charset="0"/>
              </a:rPr>
              <a:t>Co-detection of respiratory pathogens and AMR in a single specimen can be achieved </a:t>
            </a:r>
            <a:endParaRPr lang="en-ZA" sz="2600" dirty="0" smtClean="0"/>
          </a:p>
          <a:p>
            <a:pPr marL="0" indent="0">
              <a:buFont typeface="Arial" panose="020B0604020202020204" pitchFamily="34" charset="0"/>
              <a:buNone/>
            </a:pPr>
            <a:endParaRPr lang="en-ZA" sz="2600" dirty="0" smtClean="0"/>
          </a:p>
          <a:p>
            <a:pPr marL="0" indent="0">
              <a:buFont typeface="Arial" panose="020B0604020202020204" pitchFamily="34" charset="0"/>
              <a:buNone/>
            </a:pPr>
            <a:r>
              <a:rPr lang="en-ZA" sz="2600" dirty="0" smtClean="0"/>
              <a:t>Limitations</a:t>
            </a:r>
          </a:p>
          <a:p>
            <a:r>
              <a:rPr lang="en-US" sz="2600" dirty="0" smtClean="0"/>
              <a:t>Only provides WG for SARS-COV-2 and influenza</a:t>
            </a:r>
          </a:p>
          <a:p>
            <a:r>
              <a:rPr lang="en-US" sz="2600" dirty="0" smtClean="0"/>
              <a:t>Cost</a:t>
            </a:r>
            <a:endParaRPr lang="en-US" sz="2600" dirty="0" smtClean="0"/>
          </a:p>
          <a:p>
            <a:r>
              <a:rPr lang="en-US" sz="2600" dirty="0"/>
              <a:t>T</a:t>
            </a:r>
            <a:r>
              <a:rPr lang="en-US" sz="2600" dirty="0" smtClean="0"/>
              <a:t>ime it takes to get a result (~5 days)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119399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txBox="1">
            <a:spLocks/>
          </p:cNvSpPr>
          <p:nvPr/>
        </p:nvSpPr>
        <p:spPr>
          <a:xfrm>
            <a:off x="513494" y="866200"/>
            <a:ext cx="11041197" cy="2999218"/>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~1M biotinylated probes covering all viral taxa known to infect vertebrates</a:t>
            </a:r>
          </a:p>
          <a:p>
            <a:r>
              <a:rPr lang="en-US" sz="2400" dirty="0"/>
              <a:t>Designed to “capture” all viral genomes</a:t>
            </a:r>
          </a:p>
          <a:p>
            <a:r>
              <a:rPr lang="en-US" sz="2400" dirty="0"/>
              <a:t>1,000-fold higher sensitivity compared to unbiased sequencing methods</a:t>
            </a:r>
          </a:p>
          <a:p>
            <a:r>
              <a:rPr lang="en-US" sz="2400" dirty="0" smtClean="0"/>
              <a:t>Covers </a:t>
            </a:r>
            <a:r>
              <a:rPr lang="en-US" sz="2400" dirty="0"/>
              <a:t>all sequences published in </a:t>
            </a:r>
            <a:r>
              <a:rPr lang="en-US" sz="2400" dirty="0" err="1"/>
              <a:t>Genbank</a:t>
            </a:r>
            <a:r>
              <a:rPr lang="en-US" sz="2400" dirty="0"/>
              <a:t>, </a:t>
            </a:r>
            <a:r>
              <a:rPr lang="en-US" sz="2400" dirty="0" err="1"/>
              <a:t>RefSeq</a:t>
            </a:r>
            <a:r>
              <a:rPr lang="en-US" sz="2400" dirty="0"/>
              <a:t>, EMBL, or GISAID</a:t>
            </a:r>
          </a:p>
          <a:p>
            <a:r>
              <a:rPr lang="en-US" sz="2400" dirty="0" smtClean="0"/>
              <a:t>Validated </a:t>
            </a:r>
            <a:r>
              <a:rPr lang="en-US" sz="2400" dirty="0"/>
              <a:t>for respiratory samples, blood, CSF, and organ tissues</a:t>
            </a:r>
          </a:p>
          <a:p>
            <a:r>
              <a:rPr lang="en-US" sz="2400" dirty="0"/>
              <a:t>Rapid Identification of Microbes (RIM) bioinformatics pipeline</a:t>
            </a:r>
          </a:p>
          <a:p>
            <a:endParaRPr lang="en-US" sz="2000" dirty="0"/>
          </a:p>
        </p:txBody>
      </p:sp>
      <p:sp>
        <p:nvSpPr>
          <p:cNvPr id="4" name="Rectangle 3"/>
          <p:cNvSpPr/>
          <p:nvPr/>
        </p:nvSpPr>
        <p:spPr>
          <a:xfrm>
            <a:off x="3232931" y="-102443"/>
            <a:ext cx="3883692" cy="769441"/>
          </a:xfrm>
          <a:prstGeom prst="rect">
            <a:avLst/>
          </a:prstGeom>
        </p:spPr>
        <p:txBody>
          <a:bodyPr wrap="none">
            <a:spAutoFit/>
          </a:bodyPr>
          <a:lstStyle/>
          <a:p>
            <a:r>
              <a:rPr lang="en-US" sz="4400" dirty="0" err="1" smtClean="0"/>
              <a:t>VirCapSeq</a:t>
            </a:r>
            <a:r>
              <a:rPr lang="en-US" sz="4400" dirty="0" smtClean="0"/>
              <a:t>-VERT</a:t>
            </a:r>
            <a:endParaRPr lang="en-US" sz="48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765" b="40293"/>
          <a:stretch/>
        </p:blipFill>
        <p:spPr>
          <a:xfrm>
            <a:off x="40639" y="4064620"/>
            <a:ext cx="4155440" cy="1651176"/>
          </a:xfrm>
          <a:prstGeom prst="rect">
            <a:avLst/>
          </a:prstGeom>
          <a:ln>
            <a:noFill/>
          </a:ln>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156" b="53611"/>
          <a:stretch/>
        </p:blipFill>
        <p:spPr>
          <a:xfrm>
            <a:off x="4072531" y="4059093"/>
            <a:ext cx="3985977" cy="1656703"/>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027" r="4333" b="56642"/>
          <a:stretch/>
        </p:blipFill>
        <p:spPr>
          <a:xfrm>
            <a:off x="8057983" y="4059093"/>
            <a:ext cx="3840480" cy="1179589"/>
          </a:xfrm>
          <a:prstGeom prst="rect">
            <a:avLst/>
          </a:prstGeom>
        </p:spPr>
      </p:pic>
    </p:spTree>
    <p:extLst>
      <p:ext uri="{BB962C8B-B14F-4D97-AF65-F5344CB8AC3E}">
        <p14:creationId xmlns:p14="http://schemas.microsoft.com/office/powerpoint/2010/main" val="4030978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0700" y="-315150"/>
            <a:ext cx="8229600" cy="1143000"/>
          </a:xfrm>
        </p:spPr>
        <p:txBody>
          <a:bodyPr>
            <a:normAutofit/>
          </a:bodyPr>
          <a:lstStyle/>
          <a:p>
            <a:r>
              <a:rPr lang="en-ZA">
                <a:latin typeface="+mn-lt"/>
              </a:rPr>
              <a:t>VirCapSeq-VERT workflow</a:t>
            </a:r>
          </a:p>
        </p:txBody>
      </p:sp>
      <p:pic>
        <p:nvPicPr>
          <p:cNvPr id="4" name="Content Placeholder 3"/>
          <p:cNvPicPr>
            <a:picLocks noGrp="1" noChangeAspect="1"/>
          </p:cNvPicPr>
          <p:nvPr>
            <p:ph idx="1"/>
          </p:nvPr>
        </p:nvPicPr>
        <p:blipFill rotWithShape="1">
          <a:blip r:embed="rId3"/>
          <a:srcRect t="6393" b="54377"/>
          <a:stretch/>
        </p:blipFill>
        <p:spPr>
          <a:xfrm>
            <a:off x="1928946" y="726211"/>
            <a:ext cx="7613525" cy="1499616"/>
          </a:xfrm>
          <a:prstGeom prst="rect">
            <a:avLst/>
          </a:prstGeom>
        </p:spPr>
      </p:pic>
      <p:pic>
        <p:nvPicPr>
          <p:cNvPr id="6" name="Content Placeholder 3"/>
          <p:cNvPicPr>
            <a:picLocks noChangeAspect="1"/>
          </p:cNvPicPr>
          <p:nvPr/>
        </p:nvPicPr>
        <p:blipFill rotWithShape="1">
          <a:blip r:embed="rId3"/>
          <a:srcRect t="44171" r="-3515"/>
          <a:stretch/>
        </p:blipFill>
        <p:spPr>
          <a:xfrm>
            <a:off x="2066544" y="2227781"/>
            <a:ext cx="7475927" cy="1832372"/>
          </a:xfrm>
          <a:prstGeom prst="rect">
            <a:avLst/>
          </a:prstGeom>
        </p:spPr>
      </p:pic>
      <p:sp>
        <p:nvSpPr>
          <p:cNvPr id="9" name="TextBox 8"/>
          <p:cNvSpPr txBox="1"/>
          <p:nvPr/>
        </p:nvSpPr>
        <p:spPr>
          <a:xfrm>
            <a:off x="164592" y="1478033"/>
            <a:ext cx="1980761" cy="369332"/>
          </a:xfrm>
          <a:prstGeom prst="rect">
            <a:avLst/>
          </a:prstGeom>
          <a:noFill/>
        </p:spPr>
        <p:txBody>
          <a:bodyPr wrap="square" rtlCol="0">
            <a:spAutoFit/>
          </a:bodyPr>
          <a:lstStyle/>
          <a:p>
            <a:r>
              <a:rPr lang="en-US"/>
              <a:t>Extraction &amp; PCR</a:t>
            </a:r>
            <a:endParaRPr lang="en-ZA"/>
          </a:p>
        </p:txBody>
      </p:sp>
      <p:sp>
        <p:nvSpPr>
          <p:cNvPr id="10" name="TextBox 9"/>
          <p:cNvSpPr txBox="1"/>
          <p:nvPr/>
        </p:nvSpPr>
        <p:spPr>
          <a:xfrm>
            <a:off x="173128" y="2809162"/>
            <a:ext cx="2127235" cy="369332"/>
          </a:xfrm>
          <a:prstGeom prst="rect">
            <a:avLst/>
          </a:prstGeom>
          <a:noFill/>
        </p:spPr>
        <p:txBody>
          <a:bodyPr wrap="square" rtlCol="0">
            <a:spAutoFit/>
          </a:bodyPr>
          <a:lstStyle/>
          <a:p>
            <a:r>
              <a:rPr lang="en-US"/>
              <a:t>Library Preparation</a:t>
            </a:r>
            <a:endParaRPr lang="en-ZA"/>
          </a:p>
        </p:txBody>
      </p:sp>
      <p:sp>
        <p:nvSpPr>
          <p:cNvPr id="11" name="TextBox 10"/>
          <p:cNvSpPr txBox="1"/>
          <p:nvPr/>
        </p:nvSpPr>
        <p:spPr>
          <a:xfrm>
            <a:off x="164592" y="4612787"/>
            <a:ext cx="2419844" cy="369332"/>
          </a:xfrm>
          <a:prstGeom prst="rect">
            <a:avLst/>
          </a:prstGeom>
          <a:noFill/>
        </p:spPr>
        <p:txBody>
          <a:bodyPr wrap="square" rtlCol="0">
            <a:spAutoFit/>
          </a:bodyPr>
          <a:lstStyle/>
          <a:p>
            <a:r>
              <a:rPr lang="en-US"/>
              <a:t>Hybridization &amp; Capture</a:t>
            </a:r>
            <a:endParaRPr lang="en-ZA"/>
          </a:p>
        </p:txBody>
      </p:sp>
      <p:sp>
        <p:nvSpPr>
          <p:cNvPr id="12" name="TextBox 11"/>
          <p:cNvSpPr txBox="1"/>
          <p:nvPr/>
        </p:nvSpPr>
        <p:spPr>
          <a:xfrm>
            <a:off x="164592" y="6167252"/>
            <a:ext cx="3051218" cy="369332"/>
          </a:xfrm>
          <a:prstGeom prst="rect">
            <a:avLst/>
          </a:prstGeom>
          <a:noFill/>
        </p:spPr>
        <p:txBody>
          <a:bodyPr wrap="square" rtlCol="0">
            <a:spAutoFit/>
          </a:bodyPr>
          <a:lstStyle/>
          <a:p>
            <a:r>
              <a:rPr lang="en-US"/>
              <a:t>Sequencing &amp; Data analysis</a:t>
            </a:r>
            <a:endParaRPr lang="en-ZA"/>
          </a:p>
        </p:txBody>
      </p:sp>
      <p:sp>
        <p:nvSpPr>
          <p:cNvPr id="13" name="TextBox 12"/>
          <p:cNvSpPr txBox="1"/>
          <p:nvPr/>
        </p:nvSpPr>
        <p:spPr>
          <a:xfrm>
            <a:off x="2505456" y="4327705"/>
            <a:ext cx="1033272" cy="792935"/>
          </a:xfrm>
          <a:prstGeom prst="rect">
            <a:avLst/>
          </a:prstGeom>
          <a:solidFill>
            <a:schemeClr val="bg1"/>
          </a:solidFill>
          <a:ln>
            <a:solidFill>
              <a:schemeClr val="bg1"/>
            </a:solidFill>
          </a:ln>
        </p:spPr>
        <p:txBody>
          <a:bodyPr wrap="square" rtlCol="0">
            <a:spAutoFit/>
          </a:bodyPr>
          <a:lstStyle/>
          <a:p>
            <a:endParaRPr lang="en-ZA"/>
          </a:p>
        </p:txBody>
      </p:sp>
      <p:pic>
        <p:nvPicPr>
          <p:cNvPr id="15" name="Picture 14"/>
          <p:cNvPicPr>
            <a:picLocks noChangeAspect="1"/>
          </p:cNvPicPr>
          <p:nvPr/>
        </p:nvPicPr>
        <p:blipFill rotWithShape="1">
          <a:blip r:embed="rId4"/>
          <a:srcRect l="-1" t="43607" r="21854"/>
          <a:stretch/>
        </p:blipFill>
        <p:spPr>
          <a:xfrm>
            <a:off x="3664808" y="5522181"/>
            <a:ext cx="4862384" cy="1290141"/>
          </a:xfrm>
          <a:prstGeom prst="rect">
            <a:avLst/>
          </a:prstGeom>
        </p:spPr>
      </p:pic>
      <p:pic>
        <p:nvPicPr>
          <p:cNvPr id="16" name="Picture 15"/>
          <p:cNvPicPr>
            <a:picLocks noChangeAspect="1"/>
          </p:cNvPicPr>
          <p:nvPr/>
        </p:nvPicPr>
        <p:blipFill rotWithShape="1">
          <a:blip r:embed="rId5"/>
          <a:srcRect r="1529" b="53292"/>
          <a:stretch/>
        </p:blipFill>
        <p:spPr>
          <a:xfrm>
            <a:off x="2749148" y="4101141"/>
            <a:ext cx="6693703" cy="1315566"/>
          </a:xfrm>
          <a:prstGeom prst="rect">
            <a:avLst/>
          </a:prstGeom>
        </p:spPr>
      </p:pic>
    </p:spTree>
    <p:extLst>
      <p:ext uri="{BB962C8B-B14F-4D97-AF65-F5344CB8AC3E}">
        <p14:creationId xmlns:p14="http://schemas.microsoft.com/office/powerpoint/2010/main" val="323756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642354"/>
            <a:ext cx="5698253" cy="882221"/>
          </a:xfrm>
        </p:spPr>
        <p:txBody>
          <a:bodyPr>
            <a:normAutofit/>
          </a:bodyPr>
          <a:lstStyle/>
          <a:p>
            <a:r>
              <a:rPr lang="en-US" sz="2400">
                <a:solidFill>
                  <a:prstClr val="black"/>
                </a:solidFill>
                <a:latin typeface="+mn-lt"/>
                <a:cs typeface="Calibri" panose="020F0502020204030204" pitchFamily="34" charset="0"/>
              </a:rPr>
              <a:t>Global Alliance for Preventing Pandemics, </a:t>
            </a:r>
            <a:br>
              <a:rPr lang="en-US" sz="2400">
                <a:solidFill>
                  <a:prstClr val="black"/>
                </a:solidFill>
                <a:latin typeface="+mn-lt"/>
                <a:cs typeface="Calibri" panose="020F0502020204030204" pitchFamily="34" charset="0"/>
              </a:rPr>
            </a:br>
            <a:r>
              <a:rPr lang="en-US" sz="2400">
                <a:solidFill>
                  <a:prstClr val="black"/>
                </a:solidFill>
                <a:latin typeface="+mn-lt"/>
                <a:cs typeface="Calibri" panose="020F0502020204030204" pitchFamily="34" charset="0"/>
              </a:rPr>
              <a:t>New York,</a:t>
            </a:r>
            <a:r>
              <a:rPr lang="en-US" sz="2400">
                <a:latin typeface="+mn-lt"/>
                <a:cs typeface="Calibri" panose="020F0502020204030204" pitchFamily="34" charset="0"/>
              </a:rPr>
              <a:t> 25 March- 5 April 2024</a:t>
            </a:r>
            <a:endParaRPr lang="en-ZA" sz="2400">
              <a:latin typeface="+mn-lt"/>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877331" y="1470454"/>
            <a:ext cx="3203180" cy="2694864"/>
          </a:xfrm>
          <a:prstGeom prst="rect">
            <a:avLst/>
          </a:prstGeom>
        </p:spPr>
      </p:pic>
      <p:pic>
        <p:nvPicPr>
          <p:cNvPr id="10" name="Picture 9" descr="A group of people in lab coats working in a lab&#10;&#10;Description automatically generated">
            <a:extLst>
              <a:ext uri="{FF2B5EF4-FFF2-40B4-BE49-F238E27FC236}">
                <a16:creationId xmlns:a16="http://schemas.microsoft.com/office/drawing/2014/main" id="{77A14739-8A34-9501-F915-FB9DA210F7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3089" y="1453577"/>
            <a:ext cx="3607895" cy="2711741"/>
          </a:xfrm>
          <a:prstGeom prst="rect">
            <a:avLst/>
          </a:prstGeom>
        </p:spPr>
      </p:pic>
      <p:sp>
        <p:nvSpPr>
          <p:cNvPr id="11" name="Title 1">
            <a:extLst>
              <a:ext uri="{FF2B5EF4-FFF2-40B4-BE49-F238E27FC236}">
                <a16:creationId xmlns:a16="http://schemas.microsoft.com/office/drawing/2014/main" id="{E669ACC6-0944-F800-F6BE-3FD5784CEDA9}"/>
              </a:ext>
            </a:extLst>
          </p:cNvPr>
          <p:cNvSpPr txBox="1">
            <a:spLocks/>
          </p:cNvSpPr>
          <p:nvPr/>
        </p:nvSpPr>
        <p:spPr>
          <a:xfrm>
            <a:off x="6701703" y="577281"/>
            <a:ext cx="5798993" cy="94729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a:latin typeface="+mn-lt"/>
              </a:rPr>
              <a:t>National Institute for Communicable Diseases, South Africa,15- 26 April</a:t>
            </a:r>
            <a:r>
              <a:rPr lang="en-US" sz="2400" baseline="30000">
                <a:latin typeface="+mn-lt"/>
              </a:rPr>
              <a:t> </a:t>
            </a:r>
            <a:r>
              <a:rPr lang="en-US" sz="2400">
                <a:latin typeface="+mn-lt"/>
              </a:rPr>
              <a:t>2024</a:t>
            </a:r>
          </a:p>
        </p:txBody>
      </p:sp>
      <p:pic>
        <p:nvPicPr>
          <p:cNvPr id="13" name="Picture 12" descr="A machine on a table&#10;&#10;Description automatically generated">
            <a:extLst>
              <a:ext uri="{FF2B5EF4-FFF2-40B4-BE49-F238E27FC236}">
                <a16:creationId xmlns:a16="http://schemas.microsoft.com/office/drawing/2014/main" id="{C9E5C8C7-76B6-C661-DE66-8A3029B3F2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4604" y="3997492"/>
            <a:ext cx="1952375" cy="1927841"/>
          </a:xfrm>
          <a:prstGeom prst="rect">
            <a:avLst/>
          </a:prstGeom>
        </p:spPr>
      </p:pic>
      <p:sp>
        <p:nvSpPr>
          <p:cNvPr id="3" name="TextBox 2">
            <a:extLst>
              <a:ext uri="{FF2B5EF4-FFF2-40B4-BE49-F238E27FC236}">
                <a16:creationId xmlns:a16="http://schemas.microsoft.com/office/drawing/2014/main" id="{1486B206-C6F7-841B-3EDA-E87D6D9988E2}"/>
              </a:ext>
            </a:extLst>
          </p:cNvPr>
          <p:cNvSpPr txBox="1"/>
          <p:nvPr/>
        </p:nvSpPr>
        <p:spPr>
          <a:xfrm>
            <a:off x="5827525" y="6021129"/>
            <a:ext cx="6455915" cy="707886"/>
          </a:xfrm>
          <a:prstGeom prst="rect">
            <a:avLst/>
          </a:prstGeom>
          <a:noFill/>
        </p:spPr>
        <p:txBody>
          <a:bodyPr wrap="square">
            <a:spAutoFit/>
          </a:bodyPr>
          <a:lstStyle/>
          <a:p>
            <a:pPr algn="ctr"/>
            <a:r>
              <a:rPr lang="en-US" sz="2000" dirty="0"/>
              <a:t>Tested respiratory samples from the Pneumonia Surveillance </a:t>
            </a:r>
            <a:r>
              <a:rPr lang="en-US" sz="2000" dirty="0" err="1"/>
              <a:t>Programme</a:t>
            </a:r>
            <a:r>
              <a:rPr lang="en-US" sz="2000" dirty="0"/>
              <a:t>, together with trainees from Kenya</a:t>
            </a:r>
          </a:p>
        </p:txBody>
      </p:sp>
      <p:sp>
        <p:nvSpPr>
          <p:cNvPr id="9" name="TextBox 8">
            <a:extLst>
              <a:ext uri="{FF2B5EF4-FFF2-40B4-BE49-F238E27FC236}">
                <a16:creationId xmlns:a16="http://schemas.microsoft.com/office/drawing/2014/main" id="{C2D4E228-734B-6073-1B37-4EE3A7E796BD}"/>
              </a:ext>
            </a:extLst>
          </p:cNvPr>
          <p:cNvSpPr txBox="1"/>
          <p:nvPr/>
        </p:nvSpPr>
        <p:spPr>
          <a:xfrm>
            <a:off x="-82396" y="6021129"/>
            <a:ext cx="5334000" cy="707886"/>
          </a:xfrm>
          <a:prstGeom prst="rect">
            <a:avLst/>
          </a:prstGeom>
          <a:noFill/>
        </p:spPr>
        <p:txBody>
          <a:bodyPr wrap="square">
            <a:spAutoFit/>
          </a:bodyPr>
          <a:lstStyle/>
          <a:p>
            <a:pPr algn="ctr"/>
            <a:r>
              <a:rPr lang="en-US" sz="2000" dirty="0"/>
              <a:t>Tested stool samples from Zambia as part of an enhanced diarrheal surveillance study</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146" y="3997072"/>
            <a:ext cx="2420458" cy="1928261"/>
          </a:xfrm>
          <a:prstGeom prst="rect">
            <a:avLst/>
          </a:prstGeom>
        </p:spPr>
      </p:pic>
      <p:pic>
        <p:nvPicPr>
          <p:cNvPr id="7" name="Picture 6"/>
          <p:cNvPicPr>
            <a:picLocks noChangeAspect="1"/>
          </p:cNvPicPr>
          <p:nvPr/>
        </p:nvPicPr>
        <p:blipFill rotWithShape="1">
          <a:blip r:embed="rId7"/>
          <a:srcRect l="8235"/>
          <a:stretch/>
        </p:blipFill>
        <p:spPr>
          <a:xfrm>
            <a:off x="9452610" y="3866334"/>
            <a:ext cx="2590800" cy="2108301"/>
          </a:xfrm>
          <a:prstGeom prst="rect">
            <a:avLst/>
          </a:prstGeom>
        </p:spPr>
      </p:pic>
      <p:pic>
        <p:nvPicPr>
          <p:cNvPr id="6" name="Picture 5" descr="A group of people in a lab&#10;&#10;Description automatically generated">
            <a:extLst>
              <a:ext uri="{FF2B5EF4-FFF2-40B4-BE49-F238E27FC236}">
                <a16:creationId xmlns:a16="http://schemas.microsoft.com/office/drawing/2014/main" id="{7F0CD2D7-6215-E678-8BD8-31210DB37A0F}"/>
              </a:ext>
            </a:extLst>
          </p:cNvPr>
          <p:cNvPicPr>
            <a:picLocks noChangeAspect="1"/>
          </p:cNvPicPr>
          <p:nvPr/>
        </p:nvPicPr>
        <p:blipFill rotWithShape="1">
          <a:blip r:embed="rId8">
            <a:extLst>
              <a:ext uri="{28A0092B-C50C-407E-A947-70E740481C1C}">
                <a14:useLocalDpi xmlns:a14="http://schemas.microsoft.com/office/drawing/2010/main" val="0"/>
              </a:ext>
            </a:extLst>
          </a:blip>
          <a:srcRect t="14226"/>
          <a:stretch/>
        </p:blipFill>
        <p:spPr>
          <a:xfrm>
            <a:off x="6957437" y="3866334"/>
            <a:ext cx="2495173" cy="2108301"/>
          </a:xfrm>
          <a:prstGeom prst="rect">
            <a:avLst/>
          </a:prstGeom>
        </p:spPr>
      </p:pic>
      <p:sp>
        <p:nvSpPr>
          <p:cNvPr id="8" name="TextBox 7"/>
          <p:cNvSpPr txBox="1"/>
          <p:nvPr/>
        </p:nvSpPr>
        <p:spPr>
          <a:xfrm>
            <a:off x="2849125" y="-69283"/>
            <a:ext cx="6352553" cy="769441"/>
          </a:xfrm>
          <a:prstGeom prst="rect">
            <a:avLst/>
          </a:prstGeom>
          <a:noFill/>
        </p:spPr>
        <p:txBody>
          <a:bodyPr wrap="square" rtlCol="0">
            <a:spAutoFit/>
          </a:bodyPr>
          <a:lstStyle/>
          <a:p>
            <a:pPr lvl="0" algn="ctr"/>
            <a:r>
              <a:rPr lang="en-US" sz="4400">
                <a:solidFill>
                  <a:prstClr val="black"/>
                </a:solidFill>
              </a:rPr>
              <a:t>Training</a:t>
            </a:r>
          </a:p>
        </p:txBody>
      </p:sp>
    </p:spTree>
    <p:extLst>
      <p:ext uri="{BB962C8B-B14F-4D97-AF65-F5344CB8AC3E}">
        <p14:creationId xmlns:p14="http://schemas.microsoft.com/office/powerpoint/2010/main" val="2063974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1521FD-C088-9869-0504-4A2397BD3485}"/>
              </a:ext>
            </a:extLst>
          </p:cNvPr>
          <p:cNvSpPr>
            <a:spLocks noGrp="1"/>
          </p:cNvSpPr>
          <p:nvPr>
            <p:ph type="title"/>
          </p:nvPr>
        </p:nvSpPr>
        <p:spPr>
          <a:xfrm>
            <a:off x="1711356" y="-182778"/>
            <a:ext cx="8578628" cy="843720"/>
          </a:xfrm>
        </p:spPr>
        <p:txBody>
          <a:bodyPr>
            <a:normAutofit/>
          </a:bodyPr>
          <a:lstStyle/>
          <a:p>
            <a:r>
              <a:rPr lang="en-US" dirty="0"/>
              <a:t>Preliminary Results – Sample 86</a:t>
            </a:r>
          </a:p>
        </p:txBody>
      </p:sp>
      <p:sp>
        <p:nvSpPr>
          <p:cNvPr id="5" name="TextBox 4">
            <a:extLst>
              <a:ext uri="{FF2B5EF4-FFF2-40B4-BE49-F238E27FC236}">
                <a16:creationId xmlns:a16="http://schemas.microsoft.com/office/drawing/2014/main" id="{FDE08CBA-2114-F8EF-15A9-59FC241AE08F}"/>
              </a:ext>
            </a:extLst>
          </p:cNvPr>
          <p:cNvSpPr txBox="1"/>
          <p:nvPr/>
        </p:nvSpPr>
        <p:spPr>
          <a:xfrm>
            <a:off x="389761" y="2120721"/>
            <a:ext cx="5207849" cy="1200329"/>
          </a:xfrm>
          <a:prstGeom prst="rect">
            <a:avLst/>
          </a:prstGeom>
          <a:noFill/>
        </p:spPr>
        <p:txBody>
          <a:bodyPr wrap="square" rtlCol="0">
            <a:spAutoFit/>
          </a:bodyPr>
          <a:lstStyle/>
          <a:p>
            <a:pPr lvl="0">
              <a:defRPr/>
            </a:pPr>
            <a:r>
              <a:rPr lang="en-US" b="1" u="sng" dirty="0" err="1">
                <a:solidFill>
                  <a:prstClr val="black"/>
                </a:solidFill>
              </a:rPr>
              <a:t>BioFire</a:t>
            </a:r>
            <a:r>
              <a:rPr lang="en-US" b="1" u="sng" dirty="0">
                <a:solidFill>
                  <a:prstClr val="black"/>
                </a:solidFill>
              </a:rPr>
              <a:t>® </a:t>
            </a:r>
            <a:r>
              <a:rPr lang="en-US" b="1" u="sng" dirty="0" err="1">
                <a:solidFill>
                  <a:prstClr val="black"/>
                </a:solidFill>
              </a:rPr>
              <a:t>FilmArray</a:t>
            </a:r>
            <a:r>
              <a:rPr lang="en-US" b="1" u="sng" dirty="0">
                <a:solidFill>
                  <a:prstClr val="black"/>
                </a:solidFill>
              </a:rPr>
              <a:t> Respiratory PCR Panel 2.1 plus</a:t>
            </a:r>
          </a:p>
          <a:p>
            <a:pPr marL="285750" lvl="0" indent="-285750">
              <a:buFontTx/>
              <a:buChar char="-"/>
            </a:pPr>
            <a:r>
              <a:rPr lang="en-US" dirty="0">
                <a:solidFill>
                  <a:srgbClr val="FF0000"/>
                </a:solidFill>
              </a:rPr>
              <a:t>Influenza A </a:t>
            </a:r>
          </a:p>
          <a:p>
            <a:pPr marL="285750" lvl="0" indent="-285750">
              <a:buFontTx/>
              <a:buChar char="-"/>
            </a:pPr>
            <a:r>
              <a:rPr lang="en-US" dirty="0">
                <a:solidFill>
                  <a:srgbClr val="FF0000"/>
                </a:solidFill>
                <a:latin typeface="+mj-lt"/>
              </a:rPr>
              <a:t>Influenza B</a:t>
            </a:r>
          </a:p>
          <a:p>
            <a:pPr marL="285750" lvl="0" indent="-285750">
              <a:buFontTx/>
              <a:buChar char="-"/>
            </a:pPr>
            <a:r>
              <a:rPr lang="en-US" dirty="0">
                <a:solidFill>
                  <a:srgbClr val="FF0000"/>
                </a:solidFill>
                <a:latin typeface="+mj-lt"/>
              </a:rPr>
              <a:t>Coronavirus OC43</a:t>
            </a:r>
            <a:endParaRPr kumimoji="0" lang="en-US" sz="1800" b="0" u="none" strike="noStrike" kern="1200" cap="none" spc="0" normalizeH="0" baseline="0" noProof="0" dirty="0">
              <a:ln>
                <a:noFill/>
              </a:ln>
              <a:solidFill>
                <a:srgbClr val="FF0000"/>
              </a:solidFill>
              <a:effectLst/>
              <a:uLnTx/>
              <a:uFillTx/>
              <a:latin typeface="+mj-lt"/>
            </a:endParaRPr>
          </a:p>
        </p:txBody>
      </p:sp>
      <p:sp>
        <p:nvSpPr>
          <p:cNvPr id="6" name="TextBox 5">
            <a:extLst>
              <a:ext uri="{FF2B5EF4-FFF2-40B4-BE49-F238E27FC236}">
                <a16:creationId xmlns:a16="http://schemas.microsoft.com/office/drawing/2014/main" id="{C2B41C1D-06A5-1F3A-903B-E5B7772057BF}"/>
              </a:ext>
            </a:extLst>
          </p:cNvPr>
          <p:cNvSpPr txBox="1"/>
          <p:nvPr/>
        </p:nvSpPr>
        <p:spPr>
          <a:xfrm>
            <a:off x="262681" y="4892273"/>
            <a:ext cx="5459579" cy="1754326"/>
          </a:xfrm>
          <a:prstGeom prst="rect">
            <a:avLst/>
          </a:prstGeom>
          <a:noFill/>
        </p:spPr>
        <p:txBody>
          <a:bodyPr wrap="square" rtlCol="0">
            <a:spAutoFit/>
          </a:bodyPr>
          <a:lstStyle/>
          <a:p>
            <a:r>
              <a:rPr lang="en-US" b="1" u="sng" dirty="0" err="1"/>
              <a:t>VirCapSeq</a:t>
            </a:r>
            <a:r>
              <a:rPr lang="en-US" b="1" u="sng" dirty="0"/>
              <a:t>-VERT Results</a:t>
            </a:r>
          </a:p>
          <a:p>
            <a:pPr marL="285750" lvl="0" indent="-285750">
              <a:buFontTx/>
              <a:buChar char="-"/>
            </a:pPr>
            <a:r>
              <a:rPr lang="en-US" dirty="0">
                <a:solidFill>
                  <a:prstClr val="black"/>
                </a:solidFill>
              </a:rPr>
              <a:t>Krona plot- 53% reads mapped to </a:t>
            </a:r>
            <a:r>
              <a:rPr lang="en-US" dirty="0">
                <a:solidFill>
                  <a:srgbClr val="FF0000"/>
                </a:solidFill>
              </a:rPr>
              <a:t>WU polyomavirus </a:t>
            </a:r>
          </a:p>
          <a:p>
            <a:pPr marL="285750" indent="-285750">
              <a:buFontTx/>
              <a:buChar char="-"/>
            </a:pPr>
            <a:r>
              <a:rPr lang="en-US" dirty="0">
                <a:solidFill>
                  <a:srgbClr val="FF0000"/>
                </a:solidFill>
              </a:rPr>
              <a:t>WU polyomavirus </a:t>
            </a:r>
            <a:r>
              <a:rPr kumimoji="0" lang="en-US" sz="1800" b="0" i="0" u="none" strike="noStrike" kern="1200" cap="none" spc="0" normalizeH="0" baseline="0" noProof="0" dirty="0">
                <a:ln>
                  <a:noFill/>
                </a:ln>
                <a:solidFill>
                  <a:srgbClr val="FF0000"/>
                </a:solidFill>
                <a:effectLst/>
                <a:uLnTx/>
                <a:uFillTx/>
                <a:latin typeface="Calibri"/>
                <a:ea typeface="+mn-ea"/>
                <a:cs typeface="+mn-cs"/>
              </a:rPr>
              <a:t>at </a:t>
            </a:r>
            <a:r>
              <a:rPr lang="en-US" noProof="0" dirty="0">
                <a:solidFill>
                  <a:srgbClr val="FF0000"/>
                </a:solidFill>
                <a:latin typeface="Calibri"/>
              </a:rPr>
              <a:t>76</a:t>
            </a:r>
            <a:r>
              <a:rPr kumimoji="0" lang="en-US" sz="1800" b="0" i="0" u="none" strike="noStrike" kern="1200" cap="none" spc="0" normalizeH="0" baseline="0" noProof="0" dirty="0">
                <a:ln>
                  <a:noFill/>
                </a:ln>
                <a:solidFill>
                  <a:srgbClr val="FF0000"/>
                </a:solidFill>
                <a:effectLst/>
                <a:uLnTx/>
                <a:uFillTx/>
                <a:latin typeface="Calibri"/>
                <a:ea typeface="+mn-ea"/>
                <a:cs typeface="+mn-cs"/>
              </a:rPr>
              <a:t>% genome coverage, </a:t>
            </a:r>
            <a:r>
              <a:rPr lang="en-US" noProof="0" dirty="0">
                <a:solidFill>
                  <a:srgbClr val="FF0000"/>
                </a:solidFill>
              </a:rPr>
              <a:t>2123</a:t>
            </a:r>
            <a:r>
              <a:rPr lang="en-US" dirty="0">
                <a:solidFill>
                  <a:srgbClr val="FF0000"/>
                </a:solidFill>
              </a:rPr>
              <a:t> </a:t>
            </a:r>
            <a:r>
              <a:rPr kumimoji="0" lang="en-US" sz="1800" b="0" i="0" u="none" strike="noStrike" kern="1200" cap="none" spc="0" normalizeH="0" baseline="0" noProof="0" dirty="0">
                <a:ln>
                  <a:noFill/>
                </a:ln>
                <a:solidFill>
                  <a:srgbClr val="FF0000"/>
                </a:solidFill>
                <a:effectLst/>
                <a:uLnTx/>
                <a:uFillTx/>
                <a:latin typeface="Calibri"/>
                <a:ea typeface="+mn-ea"/>
                <a:cs typeface="+mn-cs"/>
              </a:rPr>
              <a:t>reads</a:t>
            </a:r>
          </a:p>
          <a:p>
            <a:pPr marL="285750" indent="-285750">
              <a:buFontTx/>
              <a:buChar char="-"/>
            </a:pPr>
            <a:r>
              <a:rPr lang="en-US" dirty="0">
                <a:solidFill>
                  <a:srgbClr val="FF0000"/>
                </a:solidFill>
              </a:rPr>
              <a:t>Influenza A at 20% genome coverage, 100 reads</a:t>
            </a:r>
          </a:p>
          <a:p>
            <a:pPr marL="285750" indent="-285750">
              <a:buFontTx/>
              <a:buChar cha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sp>
        <p:nvSpPr>
          <p:cNvPr id="7" name="TextBox 6">
            <a:extLst>
              <a:ext uri="{FF2B5EF4-FFF2-40B4-BE49-F238E27FC236}">
                <a16:creationId xmlns:a16="http://schemas.microsoft.com/office/drawing/2014/main" id="{9C42D6A7-47CB-BD80-3710-5768A357947C}"/>
              </a:ext>
            </a:extLst>
          </p:cNvPr>
          <p:cNvSpPr txBox="1"/>
          <p:nvPr/>
        </p:nvSpPr>
        <p:spPr>
          <a:xfrm>
            <a:off x="337636" y="853202"/>
            <a:ext cx="5758363" cy="923330"/>
          </a:xfrm>
          <a:prstGeom prst="rect">
            <a:avLst/>
          </a:prstGeom>
          <a:noFill/>
        </p:spPr>
        <p:txBody>
          <a:bodyPr wrap="square" rtlCol="0">
            <a:spAutoFit/>
          </a:bodyPr>
          <a:lstStyle/>
          <a:p>
            <a:pPr lvl="0">
              <a:defRPr/>
            </a:pPr>
            <a:r>
              <a:rPr lang="en-US" b="1" u="sng" dirty="0" err="1">
                <a:solidFill>
                  <a:prstClr val="black"/>
                </a:solidFill>
              </a:rPr>
              <a:t>Seegene</a:t>
            </a:r>
            <a:r>
              <a:rPr lang="en-US" b="1" u="sng" dirty="0">
                <a:solidFill>
                  <a:prstClr val="black"/>
                </a:solidFill>
              </a:rPr>
              <a:t> </a:t>
            </a:r>
            <a:r>
              <a:rPr lang="en-US" b="1" u="sng" dirty="0" err="1">
                <a:solidFill>
                  <a:prstClr val="black"/>
                </a:solidFill>
              </a:rPr>
              <a:t>Allplex</a:t>
            </a:r>
            <a:r>
              <a:rPr lang="en-US" b="1" u="sng" dirty="0">
                <a:solidFill>
                  <a:prstClr val="black"/>
                </a:solidFill>
              </a:rPr>
              <a:t>™ SARS-CoV-2/</a:t>
            </a:r>
            <a:r>
              <a:rPr lang="en-US" b="1" u="sng" dirty="0" err="1">
                <a:solidFill>
                  <a:prstClr val="black"/>
                </a:solidFill>
              </a:rPr>
              <a:t>FluA</a:t>
            </a:r>
            <a:r>
              <a:rPr lang="en-US" b="1" u="sng" dirty="0">
                <a:solidFill>
                  <a:prstClr val="black"/>
                </a:solidFill>
              </a:rPr>
              <a:t>/</a:t>
            </a:r>
            <a:r>
              <a:rPr lang="en-US" b="1" u="sng" dirty="0" err="1">
                <a:solidFill>
                  <a:prstClr val="black"/>
                </a:solidFill>
              </a:rPr>
              <a:t>FluB</a:t>
            </a:r>
            <a:r>
              <a:rPr lang="en-US" b="1" u="sng" dirty="0">
                <a:solidFill>
                  <a:prstClr val="black"/>
                </a:solidFill>
              </a:rPr>
              <a:t>/RSV assay (Ct)</a:t>
            </a:r>
          </a:p>
          <a:p>
            <a:pPr marL="285750" lvl="0" indent="-285750">
              <a:buFontTx/>
              <a:buChar char="-"/>
              <a:defRPr/>
            </a:pPr>
            <a:r>
              <a:rPr lang="pt-BR" dirty="0">
                <a:solidFill>
                  <a:srgbClr val="FF0000"/>
                </a:solidFill>
              </a:rPr>
              <a:t>Influenza A (28)</a:t>
            </a:r>
          </a:p>
          <a:p>
            <a:pPr marL="285750" lvl="0" indent="-285750">
              <a:buFontTx/>
              <a:buChar char="-"/>
              <a:defRPr/>
            </a:pPr>
            <a:r>
              <a:rPr lang="pt-BR" dirty="0">
                <a:solidFill>
                  <a:srgbClr val="FF0000"/>
                </a:solidFill>
              </a:rPr>
              <a:t>Influenza B (32)</a:t>
            </a:r>
            <a:endParaRPr kumimoji="0" lang="en-US" sz="1800" b="0" i="0" u="none" strike="noStrike" kern="1200" cap="none" spc="0" normalizeH="0" baseline="0" noProof="0" dirty="0">
              <a:ln>
                <a:noFill/>
              </a:ln>
              <a:solidFill>
                <a:srgbClr val="FF0000"/>
              </a:solidFill>
              <a:effectLst/>
              <a:uLnTx/>
              <a:uFillTx/>
              <a:latin typeface="Calibri"/>
            </a:endParaRPr>
          </a:p>
        </p:txBody>
      </p:sp>
      <p:sp>
        <p:nvSpPr>
          <p:cNvPr id="8" name="TextBox 7">
            <a:extLst>
              <a:ext uri="{FF2B5EF4-FFF2-40B4-BE49-F238E27FC236}">
                <a16:creationId xmlns:a16="http://schemas.microsoft.com/office/drawing/2014/main" id="{71B9CC42-D7AE-5ACD-843E-E06AC59E060C}"/>
              </a:ext>
            </a:extLst>
          </p:cNvPr>
          <p:cNvSpPr txBox="1"/>
          <p:nvPr/>
        </p:nvSpPr>
        <p:spPr>
          <a:xfrm>
            <a:off x="337637" y="3691633"/>
            <a:ext cx="3319963" cy="646331"/>
          </a:xfrm>
          <a:prstGeom prst="rect">
            <a:avLst/>
          </a:prstGeom>
          <a:noFill/>
        </p:spPr>
        <p:txBody>
          <a:bodyPr wrap="square" rtlCol="0">
            <a:spAutoFit/>
          </a:bodyPr>
          <a:lstStyle/>
          <a:p>
            <a:pPr lvl="0">
              <a:defRPr/>
            </a:pPr>
            <a:r>
              <a:rPr lang="en-US" b="1" u="sng" err="1">
                <a:solidFill>
                  <a:prstClr val="black"/>
                </a:solidFill>
              </a:rPr>
              <a:t>TaqMan</a:t>
            </a:r>
            <a:r>
              <a:rPr lang="en-US" b="1" u="sng">
                <a:solidFill>
                  <a:prstClr val="black"/>
                </a:solidFill>
              </a:rPr>
              <a:t> Array Card (TAC) RP (Ct)</a:t>
            </a:r>
            <a:endParaRPr lang="en-US" u="sng">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 No viruses detected</a:t>
            </a:r>
            <a:endParaRPr kumimoji="0" lang="en-US" sz="1800" b="0" i="0" strike="noStrike" kern="1200" cap="none" spc="0" normalizeH="0" baseline="0" noProof="0">
              <a:ln>
                <a:noFill/>
              </a:ln>
              <a:solidFill>
                <a:prstClr val="black"/>
              </a:solidFill>
              <a:effectLst/>
              <a:uLnTx/>
              <a:uFillTx/>
              <a:latin typeface="Calibri"/>
            </a:endParaRPr>
          </a:p>
        </p:txBody>
      </p:sp>
      <p:pic>
        <p:nvPicPr>
          <p:cNvPr id="10" name="Graphic 9"/>
          <p:cNvPicPr/>
          <p:nvPr/>
        </p:nvPicPr>
        <p:blipFill rotWithShape="1">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11462" t="6517" r="5831" b="4276"/>
          <a:stretch/>
        </p:blipFill>
        <p:spPr bwMode="auto">
          <a:xfrm rot="21373296">
            <a:off x="5198632" y="826493"/>
            <a:ext cx="6653953" cy="5361735"/>
          </a:xfrm>
          <a:prstGeom prst="rect">
            <a:avLst/>
          </a:prstGeom>
          <a:ln>
            <a:noFill/>
          </a:ln>
          <a:extLst>
            <a:ext uri="{53640926-AAD7-44D8-BBD7-CCE9431645EC}">
              <a14:shadowObscured xmlns:a14="http://schemas.microsoft.com/office/drawing/2010/main"/>
            </a:ext>
          </a:extLst>
        </p:spPr>
      </p:pic>
      <p:sp>
        <p:nvSpPr>
          <p:cNvPr id="12" name="5-Point Star 11"/>
          <p:cNvSpPr/>
          <p:nvPr/>
        </p:nvSpPr>
        <p:spPr>
          <a:xfrm>
            <a:off x="11710373" y="2994937"/>
            <a:ext cx="224587" cy="200274"/>
          </a:xfrm>
          <a:prstGeom prst="star5">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5-Point Star 12"/>
          <p:cNvSpPr/>
          <p:nvPr/>
        </p:nvSpPr>
        <p:spPr>
          <a:xfrm>
            <a:off x="5497674" y="3134129"/>
            <a:ext cx="224587" cy="200274"/>
          </a:xfrm>
          <a:prstGeom prst="star5">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100589"/>
      </p:ext>
    </p:extLst>
  </p:cSld>
  <p:clrMapOvr>
    <a:masterClrMapping/>
  </p:clrMapOvr>
  <p:timing>
    <p:tnLst>
      <p:par>
        <p:cTn id="1" dur="indefinite" restart="never" nodeType="tmRoot"/>
      </p:par>
    </p:tnLst>
  </p:timing>
  <p:extLst mod="1">
    <p:ext uri="{6950BFC3-D8DA-4A85-94F7-54DA5524770B}">
      <p188:commentRel xmlns="" xmlns:p188="http://schemas.microsoft.com/office/powerpoint/2018/8/main" r:id="rId6"/>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363949575"/>
              </p:ext>
            </p:extLst>
          </p:nvPr>
        </p:nvGraphicFramePr>
        <p:xfrm>
          <a:off x="1934492" y="987147"/>
          <a:ext cx="8913617" cy="5527953"/>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35083" y="332424"/>
            <a:ext cx="12510655" cy="523220"/>
          </a:xfrm>
          <a:prstGeom prst="rect">
            <a:avLst/>
          </a:prstGeom>
        </p:spPr>
        <p:txBody>
          <a:bodyPr wrap="square">
            <a:spAutoFit/>
          </a:bodyPr>
          <a:lstStyle/>
          <a:p>
            <a:pPr algn="ctr"/>
            <a:r>
              <a:rPr lang="en-US" sz="2800">
                <a:cs typeface="Arial" panose="020B0604020202020204" pitchFamily="34" charset="0"/>
              </a:rPr>
              <a:t>Percentage genome coverage of avian influenza viruses using VirCapSeq-VERT (N=7)</a:t>
            </a:r>
            <a:endParaRPr lang="en-ZA" sz="2800">
              <a:cs typeface="Arial" panose="020B0604020202020204" pitchFamily="34" charset="0"/>
            </a:endParaRPr>
          </a:p>
        </p:txBody>
      </p:sp>
      <p:sp>
        <p:nvSpPr>
          <p:cNvPr id="7" name="TextBox 6"/>
          <p:cNvSpPr txBox="1"/>
          <p:nvPr/>
        </p:nvSpPr>
        <p:spPr>
          <a:xfrm>
            <a:off x="7554528" y="5702087"/>
            <a:ext cx="665019" cy="360216"/>
          </a:xfrm>
          <a:prstGeom prst="rect">
            <a:avLst/>
          </a:prstGeom>
          <a:noFill/>
          <a:ln>
            <a:solidFill>
              <a:schemeClr val="accent2"/>
            </a:solidFill>
          </a:ln>
        </p:spPr>
        <p:txBody>
          <a:bodyPr wrap="square" rtlCol="0">
            <a:spAutoFit/>
          </a:bodyPr>
          <a:lstStyle/>
          <a:p>
            <a:endParaRPr lang="en-ZA"/>
          </a:p>
        </p:txBody>
      </p:sp>
      <p:sp>
        <p:nvSpPr>
          <p:cNvPr id="8" name="TextBox 7"/>
          <p:cNvSpPr txBox="1"/>
          <p:nvPr/>
        </p:nvSpPr>
        <p:spPr>
          <a:xfrm>
            <a:off x="4271452" y="5702087"/>
            <a:ext cx="613063" cy="360216"/>
          </a:xfrm>
          <a:prstGeom prst="rect">
            <a:avLst/>
          </a:prstGeom>
          <a:noFill/>
          <a:ln>
            <a:solidFill>
              <a:schemeClr val="accent2"/>
            </a:solidFill>
          </a:ln>
        </p:spPr>
        <p:txBody>
          <a:bodyPr wrap="square" rtlCol="0">
            <a:spAutoFit/>
          </a:bodyPr>
          <a:lstStyle/>
          <a:p>
            <a:endParaRPr lang="en-ZA"/>
          </a:p>
        </p:txBody>
      </p:sp>
      <p:sp>
        <p:nvSpPr>
          <p:cNvPr id="9" name="TextBox 8"/>
          <p:cNvSpPr txBox="1"/>
          <p:nvPr/>
        </p:nvSpPr>
        <p:spPr>
          <a:xfrm>
            <a:off x="3120293" y="5704612"/>
            <a:ext cx="619872" cy="360216"/>
          </a:xfrm>
          <a:prstGeom prst="rect">
            <a:avLst/>
          </a:prstGeom>
          <a:noFill/>
          <a:ln>
            <a:solidFill>
              <a:schemeClr val="accent2"/>
            </a:solidFill>
          </a:ln>
        </p:spPr>
        <p:txBody>
          <a:bodyPr wrap="square" rtlCol="0">
            <a:spAutoFit/>
          </a:bodyPr>
          <a:lstStyle/>
          <a:p>
            <a:endParaRPr lang="en-ZA"/>
          </a:p>
        </p:txBody>
      </p:sp>
    </p:spTree>
    <p:extLst>
      <p:ext uri="{BB962C8B-B14F-4D97-AF65-F5344CB8AC3E}">
        <p14:creationId xmlns:p14="http://schemas.microsoft.com/office/powerpoint/2010/main" val="10593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083" y="-197427"/>
            <a:ext cx="10972800" cy="1019503"/>
          </a:xfrm>
        </p:spPr>
        <p:txBody>
          <a:bodyPr/>
          <a:lstStyle/>
          <a:p>
            <a:r>
              <a:rPr lang="en-US">
                <a:latin typeface="+mn-lt"/>
              </a:rPr>
              <a:t>Limitations</a:t>
            </a:r>
          </a:p>
        </p:txBody>
      </p:sp>
      <p:sp>
        <p:nvSpPr>
          <p:cNvPr id="3" name="Content Placeholder 2"/>
          <p:cNvSpPr>
            <a:spLocks noGrp="1"/>
          </p:cNvSpPr>
          <p:nvPr>
            <p:ph idx="1"/>
          </p:nvPr>
        </p:nvSpPr>
        <p:spPr>
          <a:xfrm>
            <a:off x="619429" y="894163"/>
            <a:ext cx="10953142" cy="4926800"/>
          </a:xfrm>
        </p:spPr>
        <p:txBody>
          <a:bodyPr/>
          <a:lstStyle/>
          <a:p>
            <a:r>
              <a:rPr lang="en-US" sz="2400" dirty="0" smtClean="0"/>
              <a:t>Establishing </a:t>
            </a:r>
            <a:r>
              <a:rPr lang="en-US" sz="2400" dirty="0"/>
              <a:t>quality criteria parameters </a:t>
            </a:r>
          </a:p>
          <a:p>
            <a:r>
              <a:rPr lang="en-US" sz="2400" dirty="0"/>
              <a:t>Identifying clinically relevant pathogens</a:t>
            </a:r>
          </a:p>
          <a:p>
            <a:r>
              <a:rPr lang="en-US" sz="2400" dirty="0"/>
              <a:t>limited validation for pathogen </a:t>
            </a:r>
            <a:r>
              <a:rPr lang="en-US" sz="2400" dirty="0" smtClean="0"/>
              <a:t>discovery</a:t>
            </a:r>
          </a:p>
          <a:p>
            <a:r>
              <a:rPr lang="en-US" sz="2400" dirty="0"/>
              <a:t>Time to </a:t>
            </a:r>
            <a:r>
              <a:rPr lang="en-US" sz="2400" dirty="0" smtClean="0"/>
              <a:t>result </a:t>
            </a:r>
            <a:r>
              <a:rPr lang="en-US" sz="2400" dirty="0" smtClean="0"/>
              <a:t>~5 </a:t>
            </a:r>
            <a:r>
              <a:rPr lang="en-US" sz="2400" dirty="0" smtClean="0"/>
              <a:t>days</a:t>
            </a:r>
          </a:p>
          <a:p>
            <a:r>
              <a:rPr lang="en-ZA" sz="2400" dirty="0" smtClean="0"/>
              <a:t>Cost </a:t>
            </a:r>
            <a:endParaRPr lang="en-US" sz="2400" dirty="0"/>
          </a:p>
          <a:p>
            <a:pPr marL="0" indent="0">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1554"/>
          <a:stretch/>
        </p:blipFill>
        <p:spPr>
          <a:xfrm>
            <a:off x="7006280" y="1972589"/>
            <a:ext cx="3917092" cy="3537402"/>
          </a:xfrm>
          <a:prstGeom prst="rect">
            <a:avLst/>
          </a:prstGeom>
        </p:spPr>
      </p:pic>
    </p:spTree>
    <p:extLst>
      <p:ext uri="{BB962C8B-B14F-4D97-AF65-F5344CB8AC3E}">
        <p14:creationId xmlns:p14="http://schemas.microsoft.com/office/powerpoint/2010/main" val="1466282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BB073-FE45-6F23-E3D0-0260ECE8060D}"/>
              </a:ext>
            </a:extLst>
          </p:cNvPr>
          <p:cNvSpPr>
            <a:spLocks noGrp="1"/>
          </p:cNvSpPr>
          <p:nvPr>
            <p:ph type="title"/>
          </p:nvPr>
        </p:nvSpPr>
        <p:spPr>
          <a:xfrm>
            <a:off x="609600" y="-211160"/>
            <a:ext cx="10972800" cy="1143000"/>
          </a:xfrm>
        </p:spPr>
        <p:txBody>
          <a:bodyPr/>
          <a:lstStyle/>
          <a:p>
            <a:r>
              <a:rPr lang="en-US" dirty="0" smtClean="0">
                <a:latin typeface="+mn-lt"/>
              </a:rPr>
              <a:t>Take home message</a:t>
            </a:r>
            <a:endParaRPr lang="en-US" dirty="0">
              <a:latin typeface="+mn-lt"/>
            </a:endParaRPr>
          </a:p>
        </p:txBody>
      </p:sp>
      <p:sp>
        <p:nvSpPr>
          <p:cNvPr id="3" name="Content Placeholder 2">
            <a:extLst>
              <a:ext uri="{FF2B5EF4-FFF2-40B4-BE49-F238E27FC236}">
                <a16:creationId xmlns:a16="http://schemas.microsoft.com/office/drawing/2014/main" id="{0F18F73E-FCCE-D8A3-63F5-CBD64A240736}"/>
              </a:ext>
            </a:extLst>
          </p:cNvPr>
          <p:cNvSpPr>
            <a:spLocks noGrp="1"/>
          </p:cNvSpPr>
          <p:nvPr>
            <p:ph idx="1"/>
          </p:nvPr>
        </p:nvSpPr>
        <p:spPr>
          <a:xfrm>
            <a:off x="474588" y="1141904"/>
            <a:ext cx="11492204" cy="4652191"/>
          </a:xfrm>
        </p:spPr>
        <p:txBody>
          <a:bodyPr>
            <a:normAutofit/>
          </a:bodyPr>
          <a:lstStyle/>
          <a:p>
            <a:r>
              <a:rPr lang="en-ZA" sz="2600" dirty="0" err="1" smtClean="0"/>
              <a:t>VirCapSeq</a:t>
            </a:r>
            <a:r>
              <a:rPr lang="en-ZA" sz="2600" dirty="0" smtClean="0"/>
              <a:t>-VERT and RPIP</a:t>
            </a:r>
          </a:p>
          <a:p>
            <a:pPr marL="0" indent="0">
              <a:buNone/>
            </a:pPr>
            <a:r>
              <a:rPr lang="en-ZA" sz="2600" dirty="0" smtClean="0"/>
              <a:t>	-Additional tools </a:t>
            </a:r>
            <a:r>
              <a:rPr lang="en-ZA" sz="2600" dirty="0"/>
              <a:t>for investigation of outbreaks or clusters of cases with unknown </a:t>
            </a:r>
            <a:r>
              <a:rPr lang="en-ZA" sz="2600" dirty="0" smtClean="0"/>
              <a:t>	aetiology</a:t>
            </a:r>
            <a:endParaRPr lang="en-ZA" sz="2600" dirty="0"/>
          </a:p>
          <a:p>
            <a:pPr lvl="1"/>
            <a:r>
              <a:rPr lang="en-US" sz="2600" dirty="0"/>
              <a:t>Enables simultaneous pathogen detection, characterization, and genome recovery of all viruses within a sample</a:t>
            </a:r>
          </a:p>
          <a:p>
            <a:pPr lvl="1"/>
            <a:r>
              <a:rPr lang="en-ZA" sz="2600" dirty="0" smtClean="0"/>
              <a:t>A potential </a:t>
            </a:r>
            <a:r>
              <a:rPr lang="en-ZA" sz="2600" dirty="0"/>
              <a:t>tool for novel pathogen discovery</a:t>
            </a:r>
          </a:p>
          <a:p>
            <a:pPr marL="0" indent="0">
              <a:buNone/>
            </a:pPr>
            <a:endParaRPr lang="en-ZA" sz="2600" dirty="0"/>
          </a:p>
          <a:p>
            <a:endParaRPr lang="en-ZA" dirty="0"/>
          </a:p>
        </p:txBody>
      </p:sp>
    </p:spTree>
    <p:extLst>
      <p:ext uri="{BB962C8B-B14F-4D97-AF65-F5344CB8AC3E}">
        <p14:creationId xmlns:p14="http://schemas.microsoft.com/office/powerpoint/2010/main" val="3456243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57A3-C68B-4006-6D11-927866162F3D}"/>
              </a:ext>
            </a:extLst>
          </p:cNvPr>
          <p:cNvSpPr>
            <a:spLocks noGrp="1"/>
          </p:cNvSpPr>
          <p:nvPr>
            <p:ph type="title"/>
          </p:nvPr>
        </p:nvSpPr>
        <p:spPr>
          <a:xfrm>
            <a:off x="838200" y="-30134"/>
            <a:ext cx="10515600" cy="783737"/>
          </a:xfrm>
        </p:spPr>
        <p:txBody>
          <a:bodyPr>
            <a:normAutofit/>
          </a:bodyPr>
          <a:lstStyle/>
          <a:p>
            <a:pPr algn="ctr"/>
            <a:r>
              <a:rPr lang="en-US">
                <a:latin typeface="+mn-lt"/>
                <a:cs typeface="Calibri" panose="020F0502020204030204" pitchFamily="34" charset="0"/>
              </a:rPr>
              <a:t>Acknowledgments</a:t>
            </a:r>
            <a:endParaRPr lang="en-ZA">
              <a:latin typeface="+mn-lt"/>
              <a:cs typeface="Calibri" panose="020F0502020204030204"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78" t="-571" r="478" b="10979"/>
          <a:stretch/>
        </p:blipFill>
        <p:spPr>
          <a:xfrm>
            <a:off x="2142155" y="811530"/>
            <a:ext cx="6956125" cy="4526468"/>
          </a:xfrm>
          <a:prstGeom prst="rect">
            <a:avLst/>
          </a:prstGeom>
        </p:spPr>
      </p:pic>
      <p:pic>
        <p:nvPicPr>
          <p:cNvPr id="5" name="Picture 4">
            <a:extLst>
              <a:ext uri="{FF2B5EF4-FFF2-40B4-BE49-F238E27FC236}">
                <a16:creationId xmlns:a16="http://schemas.microsoft.com/office/drawing/2014/main" id="{85765C6E-54E5-C734-C7D6-EE8141AD34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7575" y="5986496"/>
            <a:ext cx="4629574" cy="393363"/>
          </a:xfrm>
          <a:prstGeom prst="rect">
            <a:avLst/>
          </a:prstGeom>
        </p:spPr>
      </p:pic>
      <p:pic>
        <p:nvPicPr>
          <p:cNvPr id="11" name="Picture 10" descr="A black background with blue text&#10;&#10;Description automatically generated">
            <a:extLst>
              <a:ext uri="{FF2B5EF4-FFF2-40B4-BE49-F238E27FC236}">
                <a16:creationId xmlns:a16="http://schemas.microsoft.com/office/drawing/2014/main" id="{BD3D6B4C-235A-9705-D290-2A24B69FF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40" y="5659395"/>
            <a:ext cx="4472428" cy="1014365"/>
          </a:xfrm>
          <a:prstGeom prst="rect">
            <a:avLst/>
          </a:prstGeom>
        </p:spPr>
      </p:pic>
      <p:pic>
        <p:nvPicPr>
          <p:cNvPr id="8" name="Picture 7"/>
          <p:cNvPicPr>
            <a:picLocks noChangeAspect="1"/>
          </p:cNvPicPr>
          <p:nvPr/>
        </p:nvPicPr>
        <p:blipFill rotWithShape="1">
          <a:blip r:embed="rId6"/>
          <a:srcRect r="282"/>
          <a:stretch/>
        </p:blipFill>
        <p:spPr>
          <a:xfrm>
            <a:off x="9265385" y="4842487"/>
            <a:ext cx="2914258" cy="1831273"/>
          </a:xfrm>
          <a:prstGeom prst="rect">
            <a:avLst/>
          </a:prstGeom>
        </p:spPr>
      </p:pic>
    </p:spTree>
    <p:extLst>
      <p:ext uri="{BB962C8B-B14F-4D97-AF65-F5344CB8AC3E}">
        <p14:creationId xmlns:p14="http://schemas.microsoft.com/office/powerpoint/2010/main" val="4059883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005016" y="2163763"/>
            <a:ext cx="9144000" cy="2387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Case Study: Suspected Novel Virus in a School Outbreak</a:t>
            </a:r>
            <a:endParaRPr lang="en-US" b="1" dirty="0"/>
          </a:p>
        </p:txBody>
      </p:sp>
      <p:sp>
        <p:nvSpPr>
          <p:cNvPr id="6" name="Subtitle 2"/>
          <p:cNvSpPr txBox="1">
            <a:spLocks/>
          </p:cNvSpPr>
          <p:nvPr/>
        </p:nvSpPr>
        <p:spPr>
          <a:xfrm>
            <a:off x="1005016" y="3639108"/>
            <a:ext cx="9144000" cy="500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smtClean="0"/>
              <a:t>National Influenza Reference Laboratory – Response Scenario</a:t>
            </a:r>
            <a:endParaRPr lang="it-IT" dirty="0"/>
          </a:p>
        </p:txBody>
      </p:sp>
    </p:spTree>
    <p:extLst>
      <p:ext uri="{BB962C8B-B14F-4D97-AF65-F5344CB8AC3E}">
        <p14:creationId xmlns:p14="http://schemas.microsoft.com/office/powerpoint/2010/main" val="1938496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32535"/>
            <a:ext cx="10515600" cy="1325563"/>
          </a:xfrm>
        </p:spPr>
        <p:txBody>
          <a:bodyPr/>
          <a:lstStyle/>
          <a:p>
            <a:pPr algn="ctr"/>
            <a:r>
              <a:rPr b="1" dirty="0"/>
              <a:t>Scenario Background</a:t>
            </a:r>
          </a:p>
        </p:txBody>
      </p:sp>
      <p:sp>
        <p:nvSpPr>
          <p:cNvPr id="3" name="Content Placeholder 2"/>
          <p:cNvSpPr>
            <a:spLocks noGrp="1"/>
          </p:cNvSpPr>
          <p:nvPr>
            <p:ph idx="1"/>
          </p:nvPr>
        </p:nvSpPr>
        <p:spPr>
          <a:xfrm>
            <a:off x="495300" y="1670479"/>
            <a:ext cx="11565923" cy="4539821"/>
          </a:xfrm>
        </p:spPr>
        <p:txBody>
          <a:bodyPr>
            <a:normAutofit/>
          </a:bodyPr>
          <a:lstStyle/>
          <a:p>
            <a:pPr marL="0" indent="0">
              <a:buNone/>
            </a:pPr>
            <a:r>
              <a:rPr sz="3600" dirty="0" smtClean="0"/>
              <a:t>20 </a:t>
            </a:r>
            <a:r>
              <a:rPr sz="3600" dirty="0"/>
              <a:t>children at a school present with acute respiratory illness in one </a:t>
            </a:r>
            <a:r>
              <a:rPr sz="3600" dirty="0" smtClean="0"/>
              <a:t>week</a:t>
            </a:r>
            <a:endParaRPr sz="3600" dirty="0"/>
          </a:p>
          <a:p>
            <a:pPr lvl="1"/>
            <a:r>
              <a:rPr sz="3600" dirty="0"/>
              <a:t>Routine PCR tests (influenza A/B, SARS-CoV-2, RSV, adenovirus) are </a:t>
            </a:r>
            <a:r>
              <a:rPr sz="3600" dirty="0" smtClean="0"/>
              <a:t>negative</a:t>
            </a:r>
            <a:endParaRPr sz="3600" dirty="0"/>
          </a:p>
          <a:p>
            <a:pPr lvl="1"/>
            <a:r>
              <a:rPr sz="3600" dirty="0"/>
              <a:t>Two </a:t>
            </a:r>
            <a:r>
              <a:rPr lang="en-US" sz="3600" dirty="0" smtClean="0"/>
              <a:t>learners were </a:t>
            </a:r>
            <a:r>
              <a:rPr sz="3600" dirty="0" smtClean="0"/>
              <a:t>hospitalized </a:t>
            </a:r>
            <a:r>
              <a:rPr sz="3600" dirty="0"/>
              <a:t>with severe </a:t>
            </a:r>
            <a:r>
              <a:rPr sz="3600" dirty="0" smtClean="0"/>
              <a:t>pneumonia</a:t>
            </a:r>
            <a:endParaRPr sz="3600" dirty="0"/>
          </a:p>
          <a:p>
            <a:pPr lvl="1"/>
            <a:r>
              <a:rPr sz="3600" dirty="0"/>
              <a:t>Samples referred to National Influenza Reference </a:t>
            </a:r>
            <a:r>
              <a:rPr sz="3600" dirty="0" smtClean="0"/>
              <a:t>Laboratory</a:t>
            </a:r>
            <a:endParaRPr sz="3600" dirty="0"/>
          </a:p>
        </p:txBody>
      </p:sp>
    </p:spTree>
    <p:extLst>
      <p:ext uri="{BB962C8B-B14F-4D97-AF65-F5344CB8AC3E}">
        <p14:creationId xmlns:p14="http://schemas.microsoft.com/office/powerpoint/2010/main" val="1297057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243" y="1297460"/>
            <a:ext cx="10997513" cy="4858440"/>
          </a:xfrm>
        </p:spPr>
        <p:txBody>
          <a:bodyPr/>
          <a:lstStyle/>
          <a:p>
            <a:pPr marL="0" indent="0">
              <a:buNone/>
            </a:pPr>
            <a:r>
              <a:rPr lang="en-US" sz="3600" dirty="0" smtClean="0"/>
              <a:t>Q1: What </a:t>
            </a:r>
            <a:r>
              <a:rPr lang="en-US" sz="3600" dirty="0"/>
              <a:t>would you do first if you were the lab scientist receiving these samples? </a:t>
            </a:r>
            <a:endParaRPr lang="en-US" sz="3600" dirty="0" smtClean="0"/>
          </a:p>
          <a:p>
            <a:endParaRPr lang="en-US" sz="3600" dirty="0" smtClean="0"/>
          </a:p>
          <a:p>
            <a:pPr marL="0" indent="0">
              <a:buNone/>
            </a:pPr>
            <a:r>
              <a:rPr lang="en-US" sz="3600" dirty="0" smtClean="0"/>
              <a:t>Q2: If </a:t>
            </a:r>
            <a:r>
              <a:rPr lang="en-US" sz="3600" dirty="0"/>
              <a:t>your lab could only run one method, which would you choose — </a:t>
            </a:r>
            <a:r>
              <a:rPr lang="en-US" sz="3600" dirty="0" smtClean="0"/>
              <a:t>Target capture sequencing </a:t>
            </a:r>
            <a:r>
              <a:rPr lang="en-US" sz="3600" dirty="0"/>
              <a:t>or </a:t>
            </a:r>
            <a:r>
              <a:rPr lang="en-US" sz="3600" dirty="0" smtClean="0"/>
              <a:t>amplicon based sequencing, </a:t>
            </a:r>
            <a:r>
              <a:rPr lang="en-US" sz="3600" dirty="0"/>
              <a:t>why? </a:t>
            </a:r>
            <a:endParaRPr lang="en-US" sz="3600" dirty="0" smtClean="0"/>
          </a:p>
          <a:p>
            <a:pPr marL="0" indent="0">
              <a:buNone/>
            </a:pPr>
            <a:endParaRPr lang="en-ZA" dirty="0"/>
          </a:p>
        </p:txBody>
      </p:sp>
      <p:sp>
        <p:nvSpPr>
          <p:cNvPr id="4" name="TextBox 3"/>
          <p:cNvSpPr txBox="1"/>
          <p:nvPr/>
        </p:nvSpPr>
        <p:spPr>
          <a:xfrm>
            <a:off x="1847851" y="104776"/>
            <a:ext cx="8201025" cy="646331"/>
          </a:xfrm>
          <a:prstGeom prst="rect">
            <a:avLst/>
          </a:prstGeom>
          <a:noFill/>
        </p:spPr>
        <p:txBody>
          <a:bodyPr wrap="square" rtlCol="0">
            <a:spAutoFit/>
          </a:bodyPr>
          <a:lstStyle/>
          <a:p>
            <a:pPr algn="ctr"/>
            <a:r>
              <a:rPr lang="en-US" sz="3600" b="1" dirty="0"/>
              <a:t>QUESTIONS</a:t>
            </a:r>
            <a:endParaRPr lang="en-ZA" sz="3600" b="1" dirty="0"/>
          </a:p>
        </p:txBody>
      </p:sp>
    </p:spTree>
    <p:extLst>
      <p:ext uri="{BB962C8B-B14F-4D97-AF65-F5344CB8AC3E}">
        <p14:creationId xmlns:p14="http://schemas.microsoft.com/office/powerpoint/2010/main" val="210957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822" y="1050324"/>
            <a:ext cx="11442356" cy="5608551"/>
          </a:xfrm>
        </p:spPr>
        <p:txBody>
          <a:bodyPr/>
          <a:lstStyle/>
          <a:p>
            <a:pPr marL="0" indent="0">
              <a:buNone/>
            </a:pPr>
            <a:r>
              <a:rPr lang="en-US" sz="3600" dirty="0" smtClean="0"/>
              <a:t>Q3: You </a:t>
            </a:r>
            <a:r>
              <a:rPr lang="en-US" sz="3600" dirty="0"/>
              <a:t>discover a novel </a:t>
            </a:r>
            <a:r>
              <a:rPr lang="en-US" sz="3600" dirty="0" err="1"/>
              <a:t>orthomyxovirus</a:t>
            </a:r>
            <a:r>
              <a:rPr lang="en-US" sz="3600" dirty="0"/>
              <a:t/>
            </a:r>
            <a:br>
              <a:rPr lang="en-US" sz="3600" dirty="0"/>
            </a:br>
            <a:r>
              <a:rPr lang="en-US" sz="3600" dirty="0"/>
              <a:t>How would you confirm this finding before reporting it</a:t>
            </a:r>
            <a:r>
              <a:rPr lang="en-US" sz="3600" dirty="0" smtClean="0"/>
              <a:t>?</a:t>
            </a:r>
          </a:p>
          <a:p>
            <a:pPr marL="0" indent="0">
              <a:buNone/>
            </a:pPr>
            <a:endParaRPr lang="en-US" sz="3600" dirty="0"/>
          </a:p>
          <a:p>
            <a:pPr marL="0" indent="0">
              <a:buNone/>
            </a:pPr>
            <a:r>
              <a:rPr lang="en-US" sz="3600" dirty="0" smtClean="0"/>
              <a:t>Q4: How </a:t>
            </a:r>
            <a:r>
              <a:rPr lang="en-US" sz="3600" dirty="0"/>
              <a:t>would you word the lab report to clinicians? </a:t>
            </a:r>
            <a:endParaRPr lang="en-US" sz="3600" dirty="0" smtClean="0"/>
          </a:p>
          <a:p>
            <a:pPr marL="0" indent="0">
              <a:buNone/>
            </a:pPr>
            <a:endParaRPr lang="en-US" sz="3600" dirty="0"/>
          </a:p>
          <a:p>
            <a:pPr marL="0" indent="0">
              <a:buNone/>
            </a:pPr>
            <a:r>
              <a:rPr lang="en-US" sz="3600" dirty="0" smtClean="0"/>
              <a:t>Q5: What </a:t>
            </a:r>
            <a:r>
              <a:rPr lang="en-US" sz="3600" dirty="0"/>
              <a:t>is the most urgent next step — case finding, data sharing, or risk assessment?</a:t>
            </a:r>
          </a:p>
          <a:p>
            <a:endParaRPr lang="en-ZA" dirty="0"/>
          </a:p>
        </p:txBody>
      </p:sp>
    </p:spTree>
    <p:extLst>
      <p:ext uri="{BB962C8B-B14F-4D97-AF65-F5344CB8AC3E}">
        <p14:creationId xmlns:p14="http://schemas.microsoft.com/office/powerpoint/2010/main" val="2386177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345"/>
            <a:ext cx="7277100" cy="382587"/>
          </a:xfrm>
        </p:spPr>
        <p:txBody>
          <a:bodyPr>
            <a:normAutofit fontScale="90000"/>
          </a:bodyPr>
          <a:lstStyle/>
          <a:p>
            <a:pPr algn="ctr"/>
            <a:r>
              <a:rPr sz="2400" u="sng" dirty="0"/>
              <a:t>Q1. First steps upon receiving samples</a:t>
            </a:r>
          </a:p>
        </p:txBody>
      </p:sp>
      <p:sp>
        <p:nvSpPr>
          <p:cNvPr id="3" name="Content Placeholder 2"/>
          <p:cNvSpPr>
            <a:spLocks noGrp="1"/>
          </p:cNvSpPr>
          <p:nvPr>
            <p:ph idx="1"/>
          </p:nvPr>
        </p:nvSpPr>
        <p:spPr>
          <a:xfrm>
            <a:off x="271850" y="532607"/>
            <a:ext cx="11738918" cy="1753393"/>
          </a:xfrm>
        </p:spPr>
        <p:txBody>
          <a:bodyPr>
            <a:normAutofit/>
          </a:bodyPr>
          <a:lstStyle/>
          <a:p>
            <a:r>
              <a:rPr sz="2400" dirty="0"/>
              <a:t>Confirm sample integrity (transport, storage, collection dates</a:t>
            </a:r>
            <a:r>
              <a:rPr sz="2400" dirty="0" smtClean="0"/>
              <a:t>)</a:t>
            </a:r>
            <a:endParaRPr sz="2400" dirty="0"/>
          </a:p>
          <a:p>
            <a:r>
              <a:rPr sz="2400" dirty="0"/>
              <a:t>Repeat PCR assays to rule out technical </a:t>
            </a:r>
            <a:r>
              <a:rPr sz="2400" dirty="0" smtClean="0"/>
              <a:t>erro</a:t>
            </a:r>
            <a:r>
              <a:rPr lang="en-US" sz="2400" dirty="0" smtClean="0"/>
              <a:t>rs</a:t>
            </a:r>
            <a:endParaRPr sz="2400" dirty="0"/>
          </a:p>
          <a:p>
            <a:r>
              <a:rPr sz="2400" dirty="0"/>
              <a:t>Notify public health authorities: </a:t>
            </a:r>
            <a:r>
              <a:rPr lang="en-US" sz="2400" dirty="0" smtClean="0"/>
              <a:t>an </a:t>
            </a:r>
            <a:r>
              <a:rPr sz="2400" dirty="0" smtClean="0"/>
              <a:t>investigation </a:t>
            </a:r>
            <a:r>
              <a:rPr lang="en-US" sz="2400" dirty="0" smtClean="0"/>
              <a:t>is </a:t>
            </a:r>
            <a:r>
              <a:rPr sz="2400" dirty="0" smtClean="0"/>
              <a:t>underway</a:t>
            </a:r>
            <a:endParaRPr lang="en-US" sz="2400" dirty="0"/>
          </a:p>
          <a:p>
            <a:endParaRPr lang="en-US" sz="2400" dirty="0"/>
          </a:p>
          <a:p>
            <a:endParaRPr lang="en-US" sz="2400" dirty="0"/>
          </a:p>
          <a:p>
            <a:endParaRPr sz="2400" dirty="0"/>
          </a:p>
        </p:txBody>
      </p:sp>
      <p:sp>
        <p:nvSpPr>
          <p:cNvPr id="6" name="Title 1"/>
          <p:cNvSpPr txBox="1">
            <a:spLocks/>
          </p:cNvSpPr>
          <p:nvPr/>
        </p:nvSpPr>
        <p:spPr>
          <a:xfrm>
            <a:off x="2193840" y="2204866"/>
            <a:ext cx="7277100" cy="382587"/>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u="sng" dirty="0"/>
              <a:t>Q2. </a:t>
            </a:r>
            <a:r>
              <a:rPr lang="en-US" sz="2400" b="1" u="sng" dirty="0"/>
              <a:t>Target capture </a:t>
            </a:r>
            <a:r>
              <a:rPr lang="en-US" sz="2400" u="sng" dirty="0"/>
              <a:t>vs amplicon based</a:t>
            </a:r>
          </a:p>
        </p:txBody>
      </p:sp>
      <p:sp>
        <p:nvSpPr>
          <p:cNvPr id="7" name="Content Placeholder 2"/>
          <p:cNvSpPr txBox="1">
            <a:spLocks/>
          </p:cNvSpPr>
          <p:nvPr/>
        </p:nvSpPr>
        <p:spPr>
          <a:xfrm>
            <a:off x="135925" y="2884016"/>
            <a:ext cx="11920150" cy="414543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sz="2400" dirty="0"/>
              <a:t>Broad pathogen detection: Unlike amplicon-based sequencing (which requires primers designed for known regions), capture probes can enrich both known and novel pathogens, making it more useful for emerging infectious disease surveillance.</a:t>
            </a:r>
          </a:p>
          <a:p>
            <a:pPr>
              <a:lnSpc>
                <a:spcPct val="120000"/>
              </a:lnSpc>
            </a:pPr>
            <a:r>
              <a:rPr lang="en-US" sz="2400" dirty="0"/>
              <a:t>Reduced bias: Amplicon approaches can fail if there are mutations in primer binding sites, while capture probes are more tolerant to sequence variability.</a:t>
            </a:r>
          </a:p>
          <a:p>
            <a:pPr>
              <a:lnSpc>
                <a:spcPct val="120000"/>
              </a:lnSpc>
            </a:pPr>
            <a:r>
              <a:rPr lang="en-US" sz="2400" dirty="0"/>
              <a:t>Greater genome coverage: Particularly valuable for highly variable </a:t>
            </a:r>
            <a:r>
              <a:rPr lang="en-US" sz="2400" dirty="0" smtClean="0"/>
              <a:t>viruses, </a:t>
            </a:r>
            <a:r>
              <a:rPr lang="en-US" sz="2400" dirty="0"/>
              <a:t>where complete or near-complete genomes are essential for </a:t>
            </a:r>
            <a:r>
              <a:rPr lang="en-US" sz="2400" dirty="0" err="1"/>
              <a:t>phylogenetics</a:t>
            </a:r>
            <a:r>
              <a:rPr lang="en-US" sz="2400" dirty="0"/>
              <a:t> and tracking evolution</a:t>
            </a:r>
            <a:r>
              <a:rPr lang="en-US" sz="2400" dirty="0" smtClean="0"/>
              <a:t>.</a:t>
            </a:r>
            <a:endParaRPr lang="en-US" sz="2400" dirty="0"/>
          </a:p>
          <a:p>
            <a:endParaRPr lang="en-US" sz="2400" dirty="0"/>
          </a:p>
          <a:p>
            <a:endParaRPr lang="en-US" sz="2400" dirty="0"/>
          </a:p>
        </p:txBody>
      </p:sp>
    </p:spTree>
    <p:extLst>
      <p:ext uri="{BB962C8B-B14F-4D97-AF65-F5344CB8AC3E}">
        <p14:creationId xmlns:p14="http://schemas.microsoft.com/office/powerpoint/2010/main" val="427128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0575" y="915470"/>
            <a:ext cx="10887075" cy="1907279"/>
          </a:xfrm>
        </p:spPr>
        <p:txBody>
          <a:bodyPr>
            <a:normAutofit/>
          </a:bodyPr>
          <a:lstStyle/>
          <a:p>
            <a:r>
              <a:rPr lang="en-US" dirty="0"/>
              <a:t>Confirm with repeat </a:t>
            </a:r>
            <a:r>
              <a:rPr lang="en-US" dirty="0" smtClean="0"/>
              <a:t>sequencing</a:t>
            </a:r>
          </a:p>
          <a:p>
            <a:r>
              <a:rPr lang="en-US" dirty="0" smtClean="0"/>
              <a:t>Enhance </a:t>
            </a:r>
            <a:r>
              <a:rPr lang="en-US" dirty="0"/>
              <a:t>biosafety for further </a:t>
            </a:r>
            <a:r>
              <a:rPr lang="en-US" dirty="0" smtClean="0"/>
              <a:t>handling</a:t>
            </a:r>
          </a:p>
          <a:p>
            <a:r>
              <a:rPr lang="en-US" dirty="0" smtClean="0"/>
              <a:t>Share </a:t>
            </a:r>
            <a:r>
              <a:rPr lang="en-US" dirty="0"/>
              <a:t>provisional sequence data with WHO </a:t>
            </a:r>
            <a:r>
              <a:rPr lang="en-US" dirty="0" smtClean="0"/>
              <a:t>collaborators</a:t>
            </a:r>
          </a:p>
          <a:p>
            <a:pPr lvl="1"/>
            <a:endParaRPr lang="en-US" dirty="0"/>
          </a:p>
        </p:txBody>
      </p:sp>
      <p:sp>
        <p:nvSpPr>
          <p:cNvPr id="4" name="Title 1"/>
          <p:cNvSpPr txBox="1">
            <a:spLocks/>
          </p:cNvSpPr>
          <p:nvPr/>
        </p:nvSpPr>
        <p:spPr>
          <a:xfrm>
            <a:off x="2108115" y="185566"/>
            <a:ext cx="7277100" cy="382587"/>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u="sng" dirty="0" smtClean="0"/>
              <a:t>Q3. Confirmation of findings</a:t>
            </a:r>
            <a:endParaRPr lang="en-US" sz="2400" u="sng" dirty="0"/>
          </a:p>
        </p:txBody>
      </p:sp>
      <p:sp>
        <p:nvSpPr>
          <p:cNvPr id="5" name="Title 1"/>
          <p:cNvSpPr txBox="1">
            <a:spLocks/>
          </p:cNvSpPr>
          <p:nvPr/>
        </p:nvSpPr>
        <p:spPr>
          <a:xfrm>
            <a:off x="1936665" y="3013421"/>
            <a:ext cx="7277100" cy="382587"/>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u="sng" dirty="0" smtClean="0"/>
              <a:t>Q4</a:t>
            </a:r>
            <a:r>
              <a:rPr lang="en-US" sz="2400" u="sng" dirty="0"/>
              <a:t>. lab report to clinicians</a:t>
            </a:r>
          </a:p>
        </p:txBody>
      </p:sp>
      <p:sp>
        <p:nvSpPr>
          <p:cNvPr id="7" name="TextBox 6"/>
          <p:cNvSpPr txBox="1"/>
          <p:nvPr/>
        </p:nvSpPr>
        <p:spPr>
          <a:xfrm>
            <a:off x="657225" y="3743325"/>
            <a:ext cx="10382250" cy="2265236"/>
          </a:xfrm>
          <a:prstGeom prst="rect">
            <a:avLst/>
          </a:prstGeom>
          <a:noFill/>
        </p:spPr>
        <p:txBody>
          <a:bodyPr wrap="square" rtlCol="0">
            <a:spAutoFit/>
          </a:bodyPr>
          <a:lstStyle/>
          <a:p>
            <a:pPr marL="342900" lvl="0" indent="-342900" defTabSz="457200">
              <a:lnSpc>
                <a:spcPct val="100000"/>
              </a:lnSpc>
              <a:spcBef>
                <a:spcPct val="20000"/>
              </a:spcBef>
              <a:buFont typeface="Arial"/>
              <a:buChar char="•"/>
            </a:pPr>
            <a:r>
              <a:rPr lang="en-US" sz="2800" dirty="0">
                <a:solidFill>
                  <a:prstClr val="black"/>
                </a:solidFill>
              </a:rPr>
              <a:t>Report </a:t>
            </a:r>
            <a:r>
              <a:rPr lang="en-US" sz="2800" dirty="0" smtClean="0">
                <a:solidFill>
                  <a:prstClr val="black"/>
                </a:solidFill>
              </a:rPr>
              <a:t>as</a:t>
            </a:r>
            <a:r>
              <a:rPr lang="en-US" sz="2800" dirty="0">
                <a:solidFill>
                  <a:prstClr val="black"/>
                </a:solidFill>
              </a:rPr>
              <a:t> </a:t>
            </a:r>
            <a:r>
              <a:rPr lang="en-US" sz="2800" dirty="0" smtClean="0">
                <a:solidFill>
                  <a:prstClr val="black"/>
                </a:solidFill>
              </a:rPr>
              <a:t>“Sequences </a:t>
            </a:r>
            <a:r>
              <a:rPr lang="en-US" sz="2800" dirty="0">
                <a:solidFill>
                  <a:prstClr val="black"/>
                </a:solidFill>
              </a:rPr>
              <a:t>consistent with novel </a:t>
            </a:r>
            <a:r>
              <a:rPr lang="en-US" sz="2800" dirty="0" err="1" smtClean="0">
                <a:solidFill>
                  <a:prstClr val="black"/>
                </a:solidFill>
              </a:rPr>
              <a:t>orthomyxovirus</a:t>
            </a:r>
            <a:r>
              <a:rPr lang="en-US" sz="2800" dirty="0" smtClean="0">
                <a:solidFill>
                  <a:prstClr val="black"/>
                </a:solidFill>
              </a:rPr>
              <a:t>, confirmation pending”</a:t>
            </a:r>
          </a:p>
          <a:p>
            <a:pPr marL="342900" lvl="0" indent="-342900" defTabSz="457200">
              <a:lnSpc>
                <a:spcPct val="100000"/>
              </a:lnSpc>
              <a:spcBef>
                <a:spcPct val="20000"/>
              </a:spcBef>
              <a:buFont typeface="Arial"/>
              <a:buChar char="•"/>
            </a:pPr>
            <a:r>
              <a:rPr lang="en-US" sz="2800" dirty="0" smtClean="0">
                <a:solidFill>
                  <a:prstClr val="black"/>
                </a:solidFill>
              </a:rPr>
              <a:t>Highlight </a:t>
            </a:r>
            <a:r>
              <a:rPr lang="en-US" sz="2800" dirty="0">
                <a:solidFill>
                  <a:prstClr val="black"/>
                </a:solidFill>
              </a:rPr>
              <a:t>diagnostic confirmation is </a:t>
            </a:r>
            <a:r>
              <a:rPr lang="en-US" sz="2800" dirty="0" smtClean="0">
                <a:solidFill>
                  <a:prstClr val="black"/>
                </a:solidFill>
              </a:rPr>
              <a:t>ongoing</a:t>
            </a:r>
          </a:p>
          <a:p>
            <a:pPr marL="342900" lvl="0" indent="-342900" defTabSz="457200">
              <a:lnSpc>
                <a:spcPct val="100000"/>
              </a:lnSpc>
              <a:spcBef>
                <a:spcPct val="20000"/>
              </a:spcBef>
              <a:buFont typeface="Arial"/>
              <a:buChar char="•"/>
            </a:pPr>
            <a:r>
              <a:rPr lang="en-US" sz="2800" dirty="0" smtClean="0">
                <a:solidFill>
                  <a:prstClr val="black"/>
                </a:solidFill>
              </a:rPr>
              <a:t>Recommend </a:t>
            </a:r>
            <a:r>
              <a:rPr lang="en-US" sz="2800" dirty="0">
                <a:solidFill>
                  <a:prstClr val="black"/>
                </a:solidFill>
              </a:rPr>
              <a:t>immediate infection prevention in school and </a:t>
            </a:r>
            <a:r>
              <a:rPr lang="en-US" sz="2800" dirty="0" smtClean="0">
                <a:solidFill>
                  <a:prstClr val="black"/>
                </a:solidFill>
              </a:rPr>
              <a:t>hospital</a:t>
            </a:r>
            <a:endParaRPr lang="en-US" sz="2800" dirty="0">
              <a:solidFill>
                <a:prstClr val="black"/>
              </a:solidFill>
            </a:endParaRPr>
          </a:p>
          <a:p>
            <a:endParaRPr lang="en-ZA" dirty="0"/>
          </a:p>
        </p:txBody>
      </p:sp>
    </p:spTree>
    <p:extLst>
      <p:ext uri="{BB962C8B-B14F-4D97-AF65-F5344CB8AC3E}">
        <p14:creationId xmlns:p14="http://schemas.microsoft.com/office/powerpoint/2010/main" val="1731089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74765" y="260696"/>
            <a:ext cx="7277100" cy="382587"/>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u="sng" dirty="0" smtClean="0"/>
              <a:t>Q5</a:t>
            </a:r>
            <a:r>
              <a:rPr lang="en-US" sz="2400" u="sng" dirty="0"/>
              <a:t>. U</a:t>
            </a:r>
            <a:r>
              <a:rPr lang="en-US" sz="2400" u="sng" dirty="0" smtClean="0"/>
              <a:t>rgent </a:t>
            </a:r>
            <a:r>
              <a:rPr lang="en-US" sz="2400" u="sng" dirty="0"/>
              <a:t>next </a:t>
            </a:r>
            <a:r>
              <a:rPr lang="en-US" sz="2400" u="sng" dirty="0" smtClean="0"/>
              <a:t>steps </a:t>
            </a:r>
            <a:endParaRPr lang="en-US" sz="2400" u="sng" dirty="0"/>
          </a:p>
        </p:txBody>
      </p:sp>
      <p:sp>
        <p:nvSpPr>
          <p:cNvPr id="5" name="TextBox 4"/>
          <p:cNvSpPr txBox="1"/>
          <p:nvPr/>
        </p:nvSpPr>
        <p:spPr>
          <a:xfrm>
            <a:off x="1028700" y="911352"/>
            <a:ext cx="10382250" cy="4647426"/>
          </a:xfrm>
          <a:prstGeom prst="rect">
            <a:avLst/>
          </a:prstGeom>
          <a:noFill/>
        </p:spPr>
        <p:txBody>
          <a:bodyPr wrap="square" rtlCol="0">
            <a:spAutoFit/>
          </a:bodyPr>
          <a:lstStyle/>
          <a:p>
            <a:pPr marL="342900" lvl="0" indent="-342900" defTabSz="457200">
              <a:lnSpc>
                <a:spcPct val="100000"/>
              </a:lnSpc>
              <a:spcBef>
                <a:spcPct val="20000"/>
              </a:spcBef>
              <a:buFont typeface="Arial"/>
              <a:buChar char="•"/>
            </a:pPr>
            <a:r>
              <a:rPr lang="en-US" sz="2800" dirty="0">
                <a:solidFill>
                  <a:prstClr val="black"/>
                </a:solidFill>
              </a:rPr>
              <a:t>Case finding: test school </a:t>
            </a:r>
            <a:r>
              <a:rPr lang="en-US" sz="2800" dirty="0" smtClean="0">
                <a:solidFill>
                  <a:prstClr val="black"/>
                </a:solidFill>
              </a:rPr>
              <a:t>contacts, family members, </a:t>
            </a:r>
            <a:r>
              <a:rPr lang="en-US" sz="2800" dirty="0" err="1" smtClean="0">
                <a:solidFill>
                  <a:prstClr val="black"/>
                </a:solidFill>
              </a:rPr>
              <a:t>etc</a:t>
            </a:r>
            <a:endParaRPr lang="en-US" sz="2800" dirty="0">
              <a:solidFill>
                <a:prstClr val="black"/>
              </a:solidFill>
            </a:endParaRPr>
          </a:p>
          <a:p>
            <a:pPr marL="342900" lvl="0" indent="-342900" defTabSz="457200">
              <a:lnSpc>
                <a:spcPct val="100000"/>
              </a:lnSpc>
              <a:spcBef>
                <a:spcPct val="20000"/>
              </a:spcBef>
              <a:buFont typeface="Arial"/>
              <a:buChar char="•"/>
            </a:pPr>
            <a:r>
              <a:rPr lang="en-US" sz="2800" dirty="0" smtClean="0">
                <a:solidFill>
                  <a:prstClr val="black"/>
                </a:solidFill>
              </a:rPr>
              <a:t>Upload sequences to GISAID/</a:t>
            </a:r>
            <a:r>
              <a:rPr lang="en-US" sz="2800" dirty="0" err="1" smtClean="0">
                <a:solidFill>
                  <a:prstClr val="black"/>
                </a:solidFill>
              </a:rPr>
              <a:t>GenBank</a:t>
            </a:r>
            <a:r>
              <a:rPr lang="en-US" sz="2800" dirty="0" smtClean="0">
                <a:solidFill>
                  <a:prstClr val="black"/>
                </a:solidFill>
              </a:rPr>
              <a:t> (after review)</a:t>
            </a:r>
          </a:p>
          <a:p>
            <a:pPr marL="342900" lvl="0" indent="-342900" defTabSz="457200">
              <a:lnSpc>
                <a:spcPct val="100000"/>
              </a:lnSpc>
              <a:spcBef>
                <a:spcPct val="20000"/>
              </a:spcBef>
              <a:buFont typeface="Arial"/>
              <a:buChar char="•"/>
            </a:pPr>
            <a:r>
              <a:rPr lang="en-US" sz="2800" dirty="0" smtClean="0">
                <a:solidFill>
                  <a:prstClr val="black"/>
                </a:solidFill>
              </a:rPr>
              <a:t>Risk assessment: transmissibility, severity, similarity to known viruses</a:t>
            </a:r>
          </a:p>
          <a:p>
            <a:pPr marL="342900" lvl="0" indent="-342900" defTabSz="457200">
              <a:lnSpc>
                <a:spcPct val="100000"/>
              </a:lnSpc>
              <a:spcBef>
                <a:spcPct val="20000"/>
              </a:spcBef>
              <a:buFont typeface="Arial"/>
              <a:buChar char="•"/>
            </a:pPr>
            <a:r>
              <a:rPr lang="en-US" sz="2800" dirty="0" smtClean="0">
                <a:solidFill>
                  <a:prstClr val="black"/>
                </a:solidFill>
              </a:rPr>
              <a:t>Collaboration</a:t>
            </a:r>
            <a:r>
              <a:rPr lang="en-US" sz="2800" dirty="0">
                <a:solidFill>
                  <a:prstClr val="black"/>
                </a:solidFill>
              </a:rPr>
              <a:t>: notify WHO and GISRS </a:t>
            </a:r>
            <a:r>
              <a:rPr lang="en-US" sz="2800" dirty="0" smtClean="0">
                <a:solidFill>
                  <a:prstClr val="black"/>
                </a:solidFill>
              </a:rPr>
              <a:t>network</a:t>
            </a:r>
          </a:p>
          <a:p>
            <a:pPr marL="342900" lvl="0" indent="-342900" defTabSz="457200">
              <a:lnSpc>
                <a:spcPct val="100000"/>
              </a:lnSpc>
              <a:spcBef>
                <a:spcPct val="20000"/>
              </a:spcBef>
              <a:buFont typeface="Arial"/>
              <a:buChar char="•"/>
            </a:pPr>
            <a:endParaRPr lang="en-US" sz="2800" dirty="0">
              <a:solidFill>
                <a:prstClr val="black"/>
              </a:solidFill>
            </a:endParaRPr>
          </a:p>
          <a:p>
            <a:pPr marL="342900" lvl="0" indent="-342900" defTabSz="457200">
              <a:lnSpc>
                <a:spcPct val="100000"/>
              </a:lnSpc>
              <a:spcBef>
                <a:spcPct val="20000"/>
              </a:spcBef>
              <a:buFont typeface="Arial"/>
              <a:buChar char="•"/>
            </a:pPr>
            <a:endParaRPr lang="en-US" sz="2800" dirty="0" smtClean="0">
              <a:solidFill>
                <a:prstClr val="black"/>
              </a:solidFill>
            </a:endParaRPr>
          </a:p>
          <a:p>
            <a:pPr lvl="0" algn="ctr" defTabSz="457200">
              <a:lnSpc>
                <a:spcPct val="100000"/>
              </a:lnSpc>
              <a:spcBef>
                <a:spcPct val="20000"/>
              </a:spcBef>
            </a:pPr>
            <a:r>
              <a:rPr lang="en-US" sz="3200" b="1" dirty="0" smtClean="0">
                <a:solidFill>
                  <a:prstClr val="black"/>
                </a:solidFill>
              </a:rPr>
              <a:t>Exercise complete </a:t>
            </a:r>
            <a:r>
              <a:rPr lang="en-US" sz="3200" b="1" dirty="0" smtClean="0">
                <a:solidFill>
                  <a:prstClr val="black"/>
                </a:solidFill>
                <a:sym typeface="Wingdings" panose="05000000000000000000" pitchFamily="2" charset="2"/>
              </a:rPr>
              <a:t></a:t>
            </a:r>
            <a:endParaRPr lang="en-US" sz="3200" b="1" dirty="0" smtClean="0">
              <a:solidFill>
                <a:prstClr val="black"/>
              </a:solidFill>
            </a:endParaRPr>
          </a:p>
          <a:p>
            <a:pPr marL="342900" lvl="0" indent="-342900" defTabSz="457200">
              <a:lnSpc>
                <a:spcPct val="100000"/>
              </a:lnSpc>
              <a:spcBef>
                <a:spcPct val="20000"/>
              </a:spcBef>
              <a:buFont typeface="Arial"/>
              <a:buChar char="•"/>
            </a:pPr>
            <a:endParaRPr lang="en-US" sz="2800" dirty="0">
              <a:solidFill>
                <a:prstClr val="black"/>
              </a:solidFill>
            </a:endParaRPr>
          </a:p>
        </p:txBody>
      </p:sp>
    </p:spTree>
    <p:extLst>
      <p:ext uri="{BB962C8B-B14F-4D97-AF65-F5344CB8AC3E}">
        <p14:creationId xmlns:p14="http://schemas.microsoft.com/office/powerpoint/2010/main" val="254701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0366" y="1378515"/>
            <a:ext cx="11435256" cy="4196277"/>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ZA" sz="3200" b="0" i="1"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Introduction to target capture based sequencing methods for emerging pathogen detection </a:t>
            </a:r>
            <a:endParaRPr kumimoji="0" lang="en-US" sz="24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Ayanda </a:t>
            </a:r>
            <a:r>
              <a:rPr kumimoji="0" lang="en-US" sz="24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Nzimande</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Respiratory Virus Genomics </a:t>
            </a:r>
            <a:r>
              <a:rPr kumimoji="0" lang="en-US" sz="24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Workshop</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lumMod val="65000"/>
                    <a:lumOff val="35000"/>
                  </a:prstClr>
                </a:solidFill>
                <a:effectLst/>
                <a:uLnTx/>
                <a:uFillTx/>
                <a:latin typeface="Calibri" panose="020F0502020204030204"/>
                <a:ea typeface="+mn-ea"/>
                <a:cs typeface="+mn-cs"/>
              </a:rPr>
              <a:t>12 September 2025</a:t>
            </a:r>
            <a:endParaRPr kumimoji="0" lang="en-US" sz="24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smtClean="0">
              <a:ln>
                <a:noFill/>
              </a:ln>
              <a:solidFill>
                <a:srgbClr val="A6CE39"/>
              </a:solidFill>
              <a:effectLst/>
              <a:uLnTx/>
              <a:uFillTx/>
              <a:latin typeface="Calibr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smtClean="0">
                <a:ln>
                  <a:noFill/>
                </a:ln>
                <a:solidFill>
                  <a:srgbClr val="A6CE39"/>
                </a:solidFill>
                <a:effectLst/>
                <a:uLnTx/>
                <a:uFillTx/>
                <a:latin typeface="Calibri"/>
                <a:ea typeface="+mn-ea"/>
                <a:cs typeface="+mn-cs"/>
              </a:rPr>
              <a:t>Centre </a:t>
            </a:r>
            <a:r>
              <a:rPr kumimoji="0" lang="en-US" sz="1867" b="1" i="0" u="none" strike="noStrike" kern="1200" cap="none" spc="0" normalizeH="0" baseline="0" noProof="0" dirty="0">
                <a:ln>
                  <a:noFill/>
                </a:ln>
                <a:solidFill>
                  <a:srgbClr val="A6CE39"/>
                </a:solidFill>
                <a:effectLst/>
                <a:uLnTx/>
                <a:uFillTx/>
                <a:latin typeface="Calibri"/>
                <a:ea typeface="+mn-ea"/>
                <a:cs typeface="+mn-cs"/>
              </a:rPr>
              <a:t>for Respiratory Diseases and Meningitis,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A6CE39"/>
                </a:solidFill>
                <a:effectLst/>
                <a:uLnTx/>
                <a:uFillTx/>
                <a:latin typeface="Calibri"/>
                <a:ea typeface="+mn-ea"/>
                <a:cs typeface="+mn-cs"/>
              </a:rPr>
              <a:t>National Institute for Communicable Diseases,</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A6CE39"/>
                </a:solidFill>
                <a:effectLst/>
                <a:uLnTx/>
                <a:uFillTx/>
                <a:latin typeface="Calibri"/>
                <a:ea typeface="+mn-ea"/>
                <a:cs typeface="+mn-cs"/>
              </a:rPr>
              <a:t>A division of the National Health Laboratory Service</a:t>
            </a:r>
            <a:endParaRPr kumimoji="0" lang="en-US" sz="2667" b="1" i="0" u="none" strike="noStrike" kern="1200" cap="none" spc="0" normalizeH="0" baseline="0" noProof="0" dirty="0">
              <a:ln>
                <a:noFill/>
              </a:ln>
              <a:solidFill>
                <a:srgbClr val="A6CE39"/>
              </a:solidFill>
              <a:effectLst/>
              <a:uLnTx/>
              <a:uFillTx/>
              <a:latin typeface="Calibri"/>
              <a:ea typeface="+mn-ea"/>
              <a:cs typeface="+mn-cs"/>
            </a:endParaRPr>
          </a:p>
        </p:txBody>
      </p:sp>
      <p:pic>
        <p:nvPicPr>
          <p:cNvPr id="3" name="Picture 2"/>
          <p:cNvPicPr>
            <a:picLocks noChangeAspect="1"/>
          </p:cNvPicPr>
          <p:nvPr/>
        </p:nvPicPr>
        <p:blipFill>
          <a:blip r:embed="rId4"/>
          <a:stretch>
            <a:fillRect/>
          </a:stretch>
        </p:blipFill>
        <p:spPr>
          <a:xfrm>
            <a:off x="3328416" y="5944124"/>
            <a:ext cx="2225522" cy="609045"/>
          </a:xfrm>
          <a:prstGeom prst="rect">
            <a:avLst/>
          </a:prstGeom>
        </p:spPr>
      </p:pic>
      <p:pic>
        <p:nvPicPr>
          <p:cNvPr id="2" name="Picture 1"/>
          <p:cNvPicPr>
            <a:picLocks noChangeAspect="1"/>
          </p:cNvPicPr>
          <p:nvPr/>
        </p:nvPicPr>
        <p:blipFill>
          <a:blip r:embed="rId5"/>
          <a:stretch>
            <a:fillRect/>
          </a:stretch>
        </p:blipFill>
        <p:spPr>
          <a:xfrm>
            <a:off x="5710937" y="5806440"/>
            <a:ext cx="3191464" cy="894121"/>
          </a:xfrm>
          <a:prstGeom prst="rect">
            <a:avLst/>
          </a:prstGeom>
        </p:spPr>
      </p:pic>
    </p:spTree>
    <p:extLst>
      <p:ext uri="{BB962C8B-B14F-4D97-AF65-F5344CB8AC3E}">
        <p14:creationId xmlns:p14="http://schemas.microsoft.com/office/powerpoint/2010/main" val="2488115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19090</TotalTime>
  <Words>1262</Words>
  <Application>Microsoft Office PowerPoint</Application>
  <PresentationFormat>Widescreen</PresentationFormat>
  <Paragraphs>157</Paragraphs>
  <Slides>19</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Wingdings</vt:lpstr>
      <vt:lpstr>Office Theme</vt:lpstr>
      <vt:lpstr>2_Office Theme</vt:lpstr>
      <vt:lpstr>3_Office Theme</vt:lpstr>
      <vt:lpstr>PowerPoint Presentation</vt:lpstr>
      <vt:lpstr>PowerPoint Presentation</vt:lpstr>
      <vt:lpstr>Scenario Background</vt:lpstr>
      <vt:lpstr>PowerPoint Presentation</vt:lpstr>
      <vt:lpstr>PowerPoint Presentation</vt:lpstr>
      <vt:lpstr>Q1. First steps upon receiving samples</vt:lpstr>
      <vt:lpstr>PowerPoint Presentation</vt:lpstr>
      <vt:lpstr>PowerPoint Presentation</vt:lpstr>
      <vt:lpstr>PowerPoint Presentation</vt:lpstr>
      <vt:lpstr>PowerPoint Presentation</vt:lpstr>
      <vt:lpstr>PowerPoint Presentation</vt:lpstr>
      <vt:lpstr>PowerPoint Presentation</vt:lpstr>
      <vt:lpstr>VirCapSeq-VERT workflow</vt:lpstr>
      <vt:lpstr>Global Alliance for Preventing Pandemics,  New York, 25 March- 5 April 2024</vt:lpstr>
      <vt:lpstr>Preliminary Results – Sample 86</vt:lpstr>
      <vt:lpstr>PowerPoint Presentation</vt:lpstr>
      <vt:lpstr>Limitations</vt:lpstr>
      <vt:lpstr>Take home message</vt:lpstr>
      <vt:lpstr>Acknowledgments</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Ayanda Nzimande</dc:creator>
  <cp:lastModifiedBy>Ayanda Nzimande</cp:lastModifiedBy>
  <cp:revision>308</cp:revision>
  <dcterms:created xsi:type="dcterms:W3CDTF">2024-05-13T12:28:01Z</dcterms:created>
  <dcterms:modified xsi:type="dcterms:W3CDTF">2025-09-11T17:32:31Z</dcterms:modified>
</cp:coreProperties>
</file>